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86061" autoAdjust="0"/>
  </p:normalViewPr>
  <p:slideViewPr>
    <p:cSldViewPr snapToGrid="0">
      <p:cViewPr varScale="1">
        <p:scale>
          <a:sx n="76" d="100"/>
          <a:sy n="76" d="100"/>
        </p:scale>
        <p:origin x="185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53EBBB-CD66-4C62-B65E-8D48561E96BD}" type="datetimeFigureOut">
              <a:rPr lang="en-US" smtClean="0"/>
              <a:t>14-May-23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B30B7A-C8DC-421A-A942-D4A1E95F859D}" type="slidenum">
              <a:rPr lang="en-US" smtClean="0"/>
              <a:t>‹#›</a:t>
            </a:fld>
            <a:endParaRPr lang="en-US"/>
          </a:p>
        </p:txBody>
      </p:sp>
    </p:spTree>
    <p:extLst>
      <p:ext uri="{BB962C8B-B14F-4D97-AF65-F5344CB8AC3E}">
        <p14:creationId xmlns:p14="http://schemas.microsoft.com/office/powerpoint/2010/main" val="1738264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Herbicides</a:t>
            </a:r>
            <a:r>
              <a:rPr lang="en-US" baseline="0" dirty="0" smtClean="0"/>
              <a:t> are now commonly used by farmers to control weeds and promote productivity. However, most herbicides are made with chemicals that can cause significant damage to the environment and health risks to people exposed, whether directly or indirectly. While it has become increasingly challenging to farm in large scale without using herbicides, it is crucial to consider the potential harm they may cause. This presentation reviews the safety of and presents recommendations for the use of Atrazine, a common herbicide used by farmers. </a:t>
            </a:r>
            <a:endParaRPr lang="en-US" dirty="0"/>
          </a:p>
        </p:txBody>
      </p:sp>
      <p:sp>
        <p:nvSpPr>
          <p:cNvPr id="4" name="Slide Number Placeholder 3"/>
          <p:cNvSpPr>
            <a:spLocks noGrp="1"/>
          </p:cNvSpPr>
          <p:nvPr>
            <p:ph type="sldNum" sz="quarter" idx="10"/>
          </p:nvPr>
        </p:nvSpPr>
        <p:spPr/>
        <p:txBody>
          <a:bodyPr/>
          <a:lstStyle/>
          <a:p>
            <a:fld id="{86B30B7A-C8DC-421A-A942-D4A1E95F859D}" type="slidenum">
              <a:rPr lang="en-US" smtClean="0"/>
              <a:t>2</a:t>
            </a:fld>
            <a:endParaRPr lang="en-US"/>
          </a:p>
        </p:txBody>
      </p:sp>
    </p:spTree>
    <p:extLst>
      <p:ext uri="{BB962C8B-B14F-4D97-AF65-F5344CB8AC3E}">
        <p14:creationId xmlns:p14="http://schemas.microsoft.com/office/powerpoint/2010/main" val="1482958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Atrazine is a man-made</a:t>
            </a:r>
            <a:r>
              <a:rPr lang="en-US" baseline="0" dirty="0" smtClean="0"/>
              <a:t> herbicide mainly used for broadleaf seasonal herbs but also used against some grassy weeds. The herbicide is mostly used for corn, sorghum, and sugarcane farming but also used in a smaller scale for macadamia nuts, guava, and wheat. Pure atrazine is a white powder that has no odor. The environmental protection agency (EPA) currently regulates how it is used and sprayed, only allowing trained personnel to spray it. </a:t>
            </a:r>
            <a:endParaRPr lang="en-US" dirty="0"/>
          </a:p>
        </p:txBody>
      </p:sp>
      <p:sp>
        <p:nvSpPr>
          <p:cNvPr id="4" name="Slide Number Placeholder 3"/>
          <p:cNvSpPr>
            <a:spLocks noGrp="1"/>
          </p:cNvSpPr>
          <p:nvPr>
            <p:ph type="sldNum" sz="quarter" idx="10"/>
          </p:nvPr>
        </p:nvSpPr>
        <p:spPr/>
        <p:txBody>
          <a:bodyPr/>
          <a:lstStyle/>
          <a:p>
            <a:fld id="{86B30B7A-C8DC-421A-A942-D4A1E95F859D}" type="slidenum">
              <a:rPr lang="en-US" smtClean="0"/>
              <a:t>3</a:t>
            </a:fld>
            <a:endParaRPr lang="en-US"/>
          </a:p>
        </p:txBody>
      </p:sp>
    </p:spTree>
    <p:extLst>
      <p:ext uri="{BB962C8B-B14F-4D97-AF65-F5344CB8AC3E}">
        <p14:creationId xmlns:p14="http://schemas.microsoft.com/office/powerpoint/2010/main" val="3024804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the one hand, the</a:t>
            </a:r>
            <a:r>
              <a:rPr lang="en-US" baseline="0" dirty="0" smtClean="0"/>
              <a:t> main benefit of Atrazine is that it is an effective herbicide in weed control. It is one of the most widely used herbicides and with reduction in weed control, it promotes crop productivity. On the other hand, exposure to Atrazine may cause adverse health outcomes. Although the EPA has claimed that the herbicide does not increase risk of cancer, it affects hormones and reproductive health. In animal studies, exposure to the herbicide led to hormonal changes and changes in the female reproductive system. The EPA states that these risks are not likely in humans but more research is underway. The herbicide can be washed from fields into streams and rivers increasing risk of exposure. </a:t>
            </a:r>
            <a:endParaRPr lang="en-US" dirty="0"/>
          </a:p>
        </p:txBody>
      </p:sp>
      <p:sp>
        <p:nvSpPr>
          <p:cNvPr id="4" name="Slide Number Placeholder 3"/>
          <p:cNvSpPr>
            <a:spLocks noGrp="1"/>
          </p:cNvSpPr>
          <p:nvPr>
            <p:ph type="sldNum" sz="quarter" idx="10"/>
          </p:nvPr>
        </p:nvSpPr>
        <p:spPr/>
        <p:txBody>
          <a:bodyPr/>
          <a:lstStyle/>
          <a:p>
            <a:fld id="{86B30B7A-C8DC-421A-A942-D4A1E95F859D}" type="slidenum">
              <a:rPr lang="en-US" smtClean="0"/>
              <a:t>4</a:t>
            </a:fld>
            <a:endParaRPr lang="en-US"/>
          </a:p>
        </p:txBody>
      </p:sp>
    </p:spTree>
    <p:extLst>
      <p:ext uri="{BB962C8B-B14F-4D97-AF65-F5344CB8AC3E}">
        <p14:creationId xmlns:p14="http://schemas.microsoft.com/office/powerpoint/2010/main" val="3792744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the health</a:t>
            </a:r>
            <a:r>
              <a:rPr lang="en-US" baseline="0" dirty="0" smtClean="0"/>
              <a:t> risks of Atrazine have not been clearly established, the community has 65% farm area and consistent use of Atrazine in this area could lead to high concentrations in the environment. Using the herbicide on 65% of the land area presents a high concentration of the chemicals in the environment and increased risk of exposure to adults and children. This may lead to long-term health problems that have not been ruled out through studies yet. Therefore, it is not advisable that farmers in this community use atrazine due to the high risk and lack of reliable safety information on long-term and heavy use.  </a:t>
            </a:r>
            <a:endParaRPr lang="en-US" dirty="0"/>
          </a:p>
        </p:txBody>
      </p:sp>
      <p:sp>
        <p:nvSpPr>
          <p:cNvPr id="4" name="Slide Number Placeholder 3"/>
          <p:cNvSpPr>
            <a:spLocks noGrp="1"/>
          </p:cNvSpPr>
          <p:nvPr>
            <p:ph type="sldNum" sz="quarter" idx="10"/>
          </p:nvPr>
        </p:nvSpPr>
        <p:spPr/>
        <p:txBody>
          <a:bodyPr/>
          <a:lstStyle/>
          <a:p>
            <a:fld id="{86B30B7A-C8DC-421A-A942-D4A1E95F859D}" type="slidenum">
              <a:rPr lang="en-US" smtClean="0"/>
              <a:t>5</a:t>
            </a:fld>
            <a:endParaRPr lang="en-US"/>
          </a:p>
        </p:txBody>
      </p:sp>
    </p:spTree>
    <p:extLst>
      <p:ext uri="{BB962C8B-B14F-4D97-AF65-F5344CB8AC3E}">
        <p14:creationId xmlns:p14="http://schemas.microsoft.com/office/powerpoint/2010/main" val="2748697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understandable</a:t>
            </a:r>
            <a:r>
              <a:rPr lang="en-US" baseline="0" dirty="0" smtClean="0"/>
              <a:t> that farmers may prefer to use herbicides to boost crop productivity and may not abstain entirely. A zone of agreement or negotiation, therefore, would be minimal use and according to EPA guidelines. First, if farmers are to use the product, they should limit it to only those fields where broad-leaf weeds are found. Secondly, they should use the minimal effective dose for Atrazine as indicated in its packaging. Third, farmers should contract trained individuals to spray and ensure that the herbicide is only used in fields further from the homestead. Limited use is recommended if farmers cannot do without Atrazine. </a:t>
            </a:r>
            <a:endParaRPr lang="en-US" dirty="0"/>
          </a:p>
        </p:txBody>
      </p:sp>
      <p:sp>
        <p:nvSpPr>
          <p:cNvPr id="4" name="Slide Number Placeholder 3"/>
          <p:cNvSpPr>
            <a:spLocks noGrp="1"/>
          </p:cNvSpPr>
          <p:nvPr>
            <p:ph type="sldNum" sz="quarter" idx="10"/>
          </p:nvPr>
        </p:nvSpPr>
        <p:spPr/>
        <p:txBody>
          <a:bodyPr/>
          <a:lstStyle/>
          <a:p>
            <a:fld id="{86B30B7A-C8DC-421A-A942-D4A1E95F859D}" type="slidenum">
              <a:rPr lang="en-US" smtClean="0"/>
              <a:t>6</a:t>
            </a:fld>
            <a:endParaRPr lang="en-US"/>
          </a:p>
        </p:txBody>
      </p:sp>
    </p:spTree>
    <p:extLst>
      <p:ext uri="{BB962C8B-B14F-4D97-AF65-F5344CB8AC3E}">
        <p14:creationId xmlns:p14="http://schemas.microsoft.com/office/powerpoint/2010/main" val="3798244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Herbicides</a:t>
            </a:r>
            <a:r>
              <a:rPr lang="en-US" baseline="0" dirty="0" smtClean="0"/>
              <a:t> help to boost crop productivity but also have their downside. Atrazine presents no clear effects on the human body but hormonal changes, liver, kidney, and heart problems, and reproductive changes have been detected in animal studies. The product cannot be stated to be entirely harmless and hence caution is required. In the community with 65% agricultural land, the product should not be used. A zone of agreement is whereby farmers can use the product minimally in only broad leaf weeds and take caution in the process. </a:t>
            </a:r>
            <a:endParaRPr lang="en-US" dirty="0"/>
          </a:p>
        </p:txBody>
      </p:sp>
      <p:sp>
        <p:nvSpPr>
          <p:cNvPr id="4" name="Slide Number Placeholder 3"/>
          <p:cNvSpPr>
            <a:spLocks noGrp="1"/>
          </p:cNvSpPr>
          <p:nvPr>
            <p:ph type="sldNum" sz="quarter" idx="10"/>
          </p:nvPr>
        </p:nvSpPr>
        <p:spPr/>
        <p:txBody>
          <a:bodyPr/>
          <a:lstStyle/>
          <a:p>
            <a:fld id="{86B30B7A-C8DC-421A-A942-D4A1E95F859D}" type="slidenum">
              <a:rPr lang="en-US" smtClean="0"/>
              <a:t>7</a:t>
            </a:fld>
            <a:endParaRPr lang="en-US"/>
          </a:p>
        </p:txBody>
      </p:sp>
    </p:spTree>
    <p:extLst>
      <p:ext uri="{BB962C8B-B14F-4D97-AF65-F5344CB8AC3E}">
        <p14:creationId xmlns:p14="http://schemas.microsoft.com/office/powerpoint/2010/main" val="12152539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80BE3D49-18E1-46D2-AE9D-E1328665C217}" type="datetimeFigureOut">
              <a:rPr lang="en-US" smtClean="0"/>
              <a:t>14-May-23</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1268515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BE3D49-18E1-46D2-AE9D-E1328665C217}" type="datetimeFigureOut">
              <a:rPr lang="en-US" smtClean="0"/>
              <a:t>14-May-23</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3369466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smtClean="0"/>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BE3D49-18E1-46D2-AE9D-E1328665C217}" type="datetimeFigureOut">
              <a:rPr lang="en-US" smtClean="0"/>
              <a:t>14-May-23</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704027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smtClean="0"/>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BE3D49-18E1-46D2-AE9D-E1328665C217}" type="datetimeFigureOut">
              <a:rPr lang="en-US" smtClean="0"/>
              <a:t>14-May-23</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16495361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BE3D49-18E1-46D2-AE9D-E1328665C217}" type="datetimeFigureOut">
              <a:rPr lang="en-US" smtClean="0"/>
              <a:t>14-May-23</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34028506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0BE3D49-18E1-46D2-AE9D-E1328665C217}" type="datetimeFigureOut">
              <a:rPr lang="en-US" smtClean="0"/>
              <a:t>14-May-23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9381310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0BE3D49-18E1-46D2-AE9D-E1328665C217}" type="datetimeFigureOut">
              <a:rPr lang="en-US" smtClean="0"/>
              <a:t>14-May-23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2305038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80BE3D49-18E1-46D2-AE9D-E1328665C217}" type="datetimeFigureOut">
              <a:rPr lang="en-US" smtClean="0"/>
              <a:t>14-May-23</a:t>
            </a:fld>
            <a:endParaRPr lang="en-US"/>
          </a:p>
        </p:txBody>
      </p:sp>
      <p:sp>
        <p:nvSpPr>
          <p:cNvPr id="5" name="Footer Placeholder 4"/>
          <p:cNvSpPr>
            <a:spLocks noGrp="1"/>
          </p:cNvSpPr>
          <p:nvPr>
            <p:ph type="ftr" sz="quarter" idx="11"/>
          </p:nvPr>
        </p:nvSpPr>
        <p:spPr>
          <a:xfrm>
            <a:off x="516133" y="6387910"/>
            <a:ext cx="3859795" cy="228660"/>
          </a:xfrm>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16812009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BE3D49-18E1-46D2-AE9D-E1328665C217}" type="datetimeFigureOut">
              <a:rPr lang="en-US" smtClean="0"/>
              <a:t>14-May-23</a:t>
            </a:fld>
            <a:endParaRPr lang="en-US"/>
          </a:p>
        </p:txBody>
      </p:sp>
      <p:sp>
        <p:nvSpPr>
          <p:cNvPr id="5" name="Footer Placeholder 4"/>
          <p:cNvSpPr>
            <a:spLocks noGrp="1"/>
          </p:cNvSpPr>
          <p:nvPr>
            <p:ph type="ftr" sz="quarter" idx="11"/>
          </p:nvPr>
        </p:nvSpPr>
        <p:spPr>
          <a:xfrm>
            <a:off x="538546" y="6365498"/>
            <a:ext cx="3859795" cy="228660"/>
          </a:xfrm>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777601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BE3D49-18E1-46D2-AE9D-E1328665C217}" type="datetimeFigureOut">
              <a:rPr lang="en-US" smtClean="0"/>
              <a:t>14-May-23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2445893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BE3D49-18E1-46D2-AE9D-E1328665C217}" type="datetimeFigureOut">
              <a:rPr lang="en-US" smtClean="0"/>
              <a:t>14-May-23</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1964155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mtClean="0"/>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0BE3D49-18E1-46D2-AE9D-E1328665C217}" type="datetimeFigureOut">
              <a:rPr lang="en-US" smtClean="0"/>
              <a:t>14-May-23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3448664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0BE3D49-18E1-46D2-AE9D-E1328665C217}" type="datetimeFigureOut">
              <a:rPr lang="en-US" smtClean="0"/>
              <a:t>14-May-23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4034002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0BE3D49-18E1-46D2-AE9D-E1328665C217}" type="datetimeFigureOut">
              <a:rPr lang="en-US" smtClean="0"/>
              <a:t>14-May-23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2647065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80BE3D49-18E1-46D2-AE9D-E1328665C217}" type="datetimeFigureOut">
              <a:rPr lang="en-US" smtClean="0"/>
              <a:t>14-May-23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2596872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BE3D49-18E1-46D2-AE9D-E1328665C217}" type="datetimeFigureOut">
              <a:rPr lang="en-US" smtClean="0"/>
              <a:t>14-May-23</a:t>
            </a:fld>
            <a:endParaRPr lang="en-US"/>
          </a:p>
        </p:txBody>
      </p:sp>
      <p:sp>
        <p:nvSpPr>
          <p:cNvPr id="6" name="Footer Placeholder 5"/>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704445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BE3D49-18E1-46D2-AE9D-E1328665C217}" type="datetimeFigureOut">
              <a:rPr lang="en-US" smtClean="0"/>
              <a:t>14-May-23</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40D5A644-AA1A-46C0-9140-93D1528C3876}" type="slidenum">
              <a:rPr lang="en-US" smtClean="0"/>
              <a:t>‹#›</a:t>
            </a:fld>
            <a:endParaRPr lang="en-US"/>
          </a:p>
        </p:txBody>
      </p:sp>
    </p:spTree>
    <p:extLst>
      <p:ext uri="{BB962C8B-B14F-4D97-AF65-F5344CB8AC3E}">
        <p14:creationId xmlns:p14="http://schemas.microsoft.com/office/powerpoint/2010/main" val="458231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80BE3D49-18E1-46D2-AE9D-E1328665C217}" type="datetimeFigureOut">
              <a:rPr lang="en-US" smtClean="0"/>
              <a:t>14-May-23</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40D5A644-AA1A-46C0-9140-93D1528C3876}" type="slidenum">
              <a:rPr lang="en-US" smtClean="0"/>
              <a:t>‹#›</a:t>
            </a:fld>
            <a:endParaRPr lang="en-US"/>
          </a:p>
        </p:txBody>
      </p:sp>
    </p:spTree>
    <p:extLst>
      <p:ext uri="{BB962C8B-B14F-4D97-AF65-F5344CB8AC3E}">
        <p14:creationId xmlns:p14="http://schemas.microsoft.com/office/powerpoint/2010/main" val="200900563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3126" y="1355646"/>
            <a:ext cx="5917679" cy="2550877"/>
          </a:xfrm>
        </p:spPr>
        <p:txBody>
          <a:bodyPr/>
          <a:lstStyle/>
          <a:p>
            <a:pPr algn="ctr"/>
            <a:r>
              <a:rPr lang="en-US" b="1" dirty="0" smtClean="0">
                <a:ln w="22225">
                  <a:solidFill>
                    <a:schemeClr val="accent2"/>
                  </a:solidFill>
                  <a:prstDash val="solid"/>
                </a:ln>
                <a:solidFill>
                  <a:schemeClr val="accent2">
                    <a:lumMod val="40000"/>
                    <a:lumOff val="60000"/>
                  </a:schemeClr>
                </a:solidFill>
              </a:rPr>
              <a:t>Herbicides and Public Health</a:t>
            </a:r>
            <a:endParaRPr lang="en-US" b="1" dirty="0">
              <a:ln w="22225">
                <a:solidFill>
                  <a:schemeClr val="accent2"/>
                </a:solidFill>
                <a:prstDash val="solid"/>
              </a:ln>
              <a:solidFill>
                <a:schemeClr val="accent2">
                  <a:lumMod val="40000"/>
                  <a:lumOff val="60000"/>
                </a:schemeClr>
              </a:solidFill>
            </a:endParaRPr>
          </a:p>
        </p:txBody>
      </p:sp>
      <p:sp>
        <p:nvSpPr>
          <p:cNvPr id="3" name="Subtitle 2"/>
          <p:cNvSpPr>
            <a:spLocks noGrp="1"/>
          </p:cNvSpPr>
          <p:nvPr>
            <p:ph type="subTitle" idx="1"/>
          </p:nvPr>
        </p:nvSpPr>
        <p:spPr>
          <a:xfrm>
            <a:off x="1563126" y="4777380"/>
            <a:ext cx="5917679" cy="861420"/>
          </a:xfrm>
        </p:spPr>
        <p:txBody>
          <a:bodyPr>
            <a:noAutofit/>
          </a:bodyPr>
          <a:lstStyle/>
          <a:p>
            <a:pPr algn="ctr"/>
            <a:r>
              <a:rPr lang="en-US" b="1" dirty="0" smtClean="0"/>
              <a:t>Name</a:t>
            </a:r>
          </a:p>
          <a:p>
            <a:pPr algn="ctr"/>
            <a:r>
              <a:rPr lang="en-US" b="1" dirty="0" smtClean="0"/>
              <a:t>Course</a:t>
            </a:r>
          </a:p>
          <a:p>
            <a:pPr algn="ctr"/>
            <a:r>
              <a:rPr lang="en-US" b="1" dirty="0" smtClean="0"/>
              <a:t>Date </a:t>
            </a:r>
            <a:endParaRPr lang="en-US" b="1" dirty="0"/>
          </a:p>
        </p:txBody>
      </p:sp>
    </p:spTree>
    <p:extLst>
      <p:ext uri="{BB962C8B-B14F-4D97-AF65-F5344CB8AC3E}">
        <p14:creationId xmlns:p14="http://schemas.microsoft.com/office/powerpoint/2010/main" val="412963026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n w="22225">
                  <a:solidFill>
                    <a:schemeClr val="accent2"/>
                  </a:solidFill>
                  <a:prstDash val="solid"/>
                </a:ln>
                <a:solidFill>
                  <a:schemeClr val="accent2">
                    <a:lumMod val="40000"/>
                    <a:lumOff val="60000"/>
                  </a:schemeClr>
                </a:solidFill>
              </a:rPr>
              <a:t>Introduction</a:t>
            </a:r>
            <a:r>
              <a:rPr lang="en-US" dirty="0" smtClean="0"/>
              <a:t> </a:t>
            </a:r>
            <a:endParaRPr lang="en-US" dirty="0"/>
          </a:p>
        </p:txBody>
      </p:sp>
      <p:sp>
        <p:nvSpPr>
          <p:cNvPr id="3" name="Content Placeholder 2"/>
          <p:cNvSpPr>
            <a:spLocks noGrp="1"/>
          </p:cNvSpPr>
          <p:nvPr>
            <p:ph idx="1"/>
          </p:nvPr>
        </p:nvSpPr>
        <p:spPr>
          <a:xfrm>
            <a:off x="864382" y="2489200"/>
            <a:ext cx="7352518" cy="3860800"/>
          </a:xfrm>
        </p:spPr>
        <p:txBody>
          <a:bodyPr>
            <a:normAutofit/>
          </a:bodyPr>
          <a:lstStyle/>
          <a:p>
            <a:pPr>
              <a:lnSpc>
                <a:spcPct val="150000"/>
              </a:lnSpc>
            </a:pPr>
            <a:r>
              <a:rPr lang="en-US" sz="2400" dirty="0">
                <a:solidFill>
                  <a:schemeClr val="tx1"/>
                </a:solidFill>
              </a:rPr>
              <a:t>Herbicides </a:t>
            </a:r>
            <a:r>
              <a:rPr lang="en-US" sz="2400" dirty="0" smtClean="0">
                <a:solidFill>
                  <a:schemeClr val="tx1"/>
                </a:solidFill>
              </a:rPr>
              <a:t>now ubiquitous to </a:t>
            </a:r>
            <a:r>
              <a:rPr lang="en-US" sz="2400" dirty="0">
                <a:solidFill>
                  <a:schemeClr val="tx1"/>
                </a:solidFill>
              </a:rPr>
              <a:t>promote </a:t>
            </a:r>
            <a:r>
              <a:rPr lang="en-US" sz="2400" dirty="0" smtClean="0">
                <a:solidFill>
                  <a:schemeClr val="tx1"/>
                </a:solidFill>
              </a:rPr>
              <a:t>productivity</a:t>
            </a:r>
          </a:p>
          <a:p>
            <a:pPr>
              <a:lnSpc>
                <a:spcPct val="150000"/>
              </a:lnSpc>
            </a:pPr>
            <a:r>
              <a:rPr lang="en-US" sz="2400" dirty="0" smtClean="0">
                <a:solidFill>
                  <a:schemeClr val="tx1"/>
                </a:solidFill>
              </a:rPr>
              <a:t>Environment </a:t>
            </a:r>
            <a:r>
              <a:rPr lang="en-US" sz="2400" dirty="0">
                <a:solidFill>
                  <a:schemeClr val="tx1"/>
                </a:solidFill>
              </a:rPr>
              <a:t>and health risks </a:t>
            </a:r>
            <a:endParaRPr lang="en-US" sz="2400" dirty="0" smtClean="0">
              <a:solidFill>
                <a:schemeClr val="tx1"/>
              </a:solidFill>
            </a:endParaRPr>
          </a:p>
          <a:p>
            <a:pPr>
              <a:lnSpc>
                <a:spcPct val="150000"/>
              </a:lnSpc>
            </a:pPr>
            <a:r>
              <a:rPr lang="en-US" sz="2400" dirty="0" smtClean="0">
                <a:solidFill>
                  <a:schemeClr val="tx1"/>
                </a:solidFill>
              </a:rPr>
              <a:t>Consider </a:t>
            </a:r>
            <a:r>
              <a:rPr lang="en-US" sz="2400" dirty="0">
                <a:solidFill>
                  <a:schemeClr val="tx1"/>
                </a:solidFill>
              </a:rPr>
              <a:t>the </a:t>
            </a:r>
            <a:r>
              <a:rPr lang="en-US" sz="2400" b="1" dirty="0">
                <a:solidFill>
                  <a:schemeClr val="tx1"/>
                </a:solidFill>
              </a:rPr>
              <a:t>potential harm </a:t>
            </a:r>
            <a:r>
              <a:rPr lang="en-US" sz="2400" dirty="0" smtClean="0">
                <a:solidFill>
                  <a:schemeClr val="tx1"/>
                </a:solidFill>
              </a:rPr>
              <a:t>when deciding on herbicides </a:t>
            </a:r>
          </a:p>
          <a:p>
            <a:pPr>
              <a:lnSpc>
                <a:spcPct val="150000"/>
              </a:lnSpc>
            </a:pPr>
            <a:r>
              <a:rPr lang="en-US" sz="2400" dirty="0" smtClean="0">
                <a:solidFill>
                  <a:schemeClr val="tx1"/>
                </a:solidFill>
              </a:rPr>
              <a:t>Presentation on </a:t>
            </a:r>
            <a:r>
              <a:rPr lang="en-US" sz="2400" b="1" dirty="0" smtClean="0">
                <a:solidFill>
                  <a:schemeClr val="tx1"/>
                </a:solidFill>
              </a:rPr>
              <a:t>Atrazine</a:t>
            </a:r>
            <a:r>
              <a:rPr lang="en-US" sz="2400" dirty="0" smtClean="0">
                <a:solidFill>
                  <a:schemeClr val="tx1"/>
                </a:solidFill>
              </a:rPr>
              <a:t> </a:t>
            </a:r>
            <a:endParaRPr lang="en-US" sz="2400" dirty="0">
              <a:solidFill>
                <a:schemeClr val="tx1"/>
              </a:solidFill>
            </a:endParaRPr>
          </a:p>
          <a:p>
            <a:pPr>
              <a:lnSpc>
                <a:spcPct val="150000"/>
              </a:lnSpc>
            </a:pPr>
            <a:endParaRPr lang="en-US" sz="2400" dirty="0">
              <a:solidFill>
                <a:schemeClr val="tx1"/>
              </a:solidFill>
            </a:endParaRPr>
          </a:p>
        </p:txBody>
      </p:sp>
    </p:spTree>
    <p:extLst>
      <p:ext uri="{BB962C8B-B14F-4D97-AF65-F5344CB8AC3E}">
        <p14:creationId xmlns:p14="http://schemas.microsoft.com/office/powerpoint/2010/main" val="500870858"/>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0900" y="2692400"/>
            <a:ext cx="3213100" cy="3213100"/>
          </a:xfrm>
          <a:prstGeom prst="rect">
            <a:avLst/>
          </a:prstGeom>
        </p:spPr>
      </p:pic>
      <p:sp>
        <p:nvSpPr>
          <p:cNvPr id="2" name="Title 1"/>
          <p:cNvSpPr>
            <a:spLocks noGrp="1"/>
          </p:cNvSpPr>
          <p:nvPr>
            <p:ph type="title"/>
          </p:nvPr>
        </p:nvSpPr>
        <p:spPr/>
        <p:txBody>
          <a:bodyPr/>
          <a:lstStyle/>
          <a:p>
            <a:pPr algn="ctr"/>
            <a:r>
              <a:rPr lang="en-US" b="1" dirty="0" smtClean="0">
                <a:ln w="22225">
                  <a:solidFill>
                    <a:schemeClr val="accent2"/>
                  </a:solidFill>
                  <a:prstDash val="solid"/>
                </a:ln>
                <a:solidFill>
                  <a:schemeClr val="accent2">
                    <a:lumMod val="40000"/>
                    <a:lumOff val="60000"/>
                  </a:schemeClr>
                </a:solidFill>
              </a:rPr>
              <a:t>Atrazine</a:t>
            </a:r>
            <a:r>
              <a:rPr lang="en-US" dirty="0" smtClean="0"/>
              <a:t> </a:t>
            </a:r>
            <a:endParaRPr lang="en-US" dirty="0"/>
          </a:p>
        </p:txBody>
      </p:sp>
      <p:sp>
        <p:nvSpPr>
          <p:cNvPr id="3" name="Content Placeholder 2"/>
          <p:cNvSpPr>
            <a:spLocks noGrp="1"/>
          </p:cNvSpPr>
          <p:nvPr>
            <p:ph idx="1"/>
          </p:nvPr>
        </p:nvSpPr>
        <p:spPr>
          <a:xfrm>
            <a:off x="634999" y="2146300"/>
            <a:ext cx="5976937" cy="4711700"/>
          </a:xfrm>
        </p:spPr>
        <p:txBody>
          <a:bodyPr>
            <a:normAutofit/>
          </a:bodyPr>
          <a:lstStyle/>
          <a:p>
            <a:pPr>
              <a:lnSpc>
                <a:spcPct val="150000"/>
              </a:lnSpc>
            </a:pPr>
            <a:r>
              <a:rPr lang="en-US" sz="2400" dirty="0" smtClean="0">
                <a:solidFill>
                  <a:schemeClr val="tx1"/>
                </a:solidFill>
              </a:rPr>
              <a:t>Systemic herbicide for broadleaf </a:t>
            </a:r>
            <a:r>
              <a:rPr lang="en-US" sz="2400" dirty="0">
                <a:solidFill>
                  <a:schemeClr val="tx1"/>
                </a:solidFill>
              </a:rPr>
              <a:t>seasonal </a:t>
            </a:r>
            <a:r>
              <a:rPr lang="en-US" sz="2400" dirty="0" smtClean="0">
                <a:solidFill>
                  <a:schemeClr val="tx1"/>
                </a:solidFill>
              </a:rPr>
              <a:t>herbs</a:t>
            </a:r>
          </a:p>
          <a:p>
            <a:pPr>
              <a:lnSpc>
                <a:spcPct val="150000"/>
              </a:lnSpc>
            </a:pPr>
            <a:r>
              <a:rPr lang="en-US" sz="2400" dirty="0" smtClean="0">
                <a:solidFill>
                  <a:schemeClr val="tx1"/>
                </a:solidFill>
              </a:rPr>
              <a:t>Corn</a:t>
            </a:r>
            <a:r>
              <a:rPr lang="en-US" sz="2400" dirty="0">
                <a:solidFill>
                  <a:schemeClr val="tx1"/>
                </a:solidFill>
              </a:rPr>
              <a:t>, sorghum, </a:t>
            </a:r>
            <a:r>
              <a:rPr lang="en-US" sz="2400" dirty="0" smtClean="0">
                <a:solidFill>
                  <a:schemeClr val="tx1"/>
                </a:solidFill>
              </a:rPr>
              <a:t>sugarcane </a:t>
            </a:r>
            <a:r>
              <a:rPr lang="en-US" sz="2400" dirty="0">
                <a:solidFill>
                  <a:schemeClr val="tx1"/>
                </a:solidFill>
              </a:rPr>
              <a:t>farming </a:t>
            </a:r>
            <a:r>
              <a:rPr lang="en-US" sz="2400" dirty="0" smtClean="0">
                <a:solidFill>
                  <a:schemeClr val="tx1"/>
                </a:solidFill>
              </a:rPr>
              <a:t>(Hanson et al., 2020)</a:t>
            </a:r>
          </a:p>
          <a:p>
            <a:pPr>
              <a:lnSpc>
                <a:spcPct val="150000"/>
              </a:lnSpc>
            </a:pPr>
            <a:r>
              <a:rPr lang="en-US" sz="2400" dirty="0" smtClean="0">
                <a:solidFill>
                  <a:schemeClr val="tx1"/>
                </a:solidFill>
              </a:rPr>
              <a:t>White odorless powder </a:t>
            </a:r>
          </a:p>
          <a:p>
            <a:pPr>
              <a:lnSpc>
                <a:spcPct val="150000"/>
              </a:lnSpc>
            </a:pPr>
            <a:r>
              <a:rPr lang="en-US" sz="2400" dirty="0" smtClean="0">
                <a:solidFill>
                  <a:schemeClr val="tx1"/>
                </a:solidFill>
              </a:rPr>
              <a:t>Regulated by EPA- sprayed by trained personnel only (EPA, 2018)</a:t>
            </a:r>
          </a:p>
          <a:p>
            <a:pPr>
              <a:lnSpc>
                <a:spcPct val="150000"/>
              </a:lnSpc>
            </a:pPr>
            <a:endParaRPr lang="en-US" sz="2400" dirty="0">
              <a:solidFill>
                <a:schemeClr val="tx1"/>
              </a:solidFill>
            </a:endParaRPr>
          </a:p>
        </p:txBody>
      </p:sp>
    </p:spTree>
    <p:extLst>
      <p:ext uri="{BB962C8B-B14F-4D97-AF65-F5344CB8AC3E}">
        <p14:creationId xmlns:p14="http://schemas.microsoft.com/office/powerpoint/2010/main" val="214179221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n w="22225">
                  <a:solidFill>
                    <a:schemeClr val="accent2"/>
                  </a:solidFill>
                  <a:prstDash val="solid"/>
                </a:ln>
                <a:solidFill>
                  <a:schemeClr val="accent2">
                    <a:lumMod val="40000"/>
                    <a:lumOff val="60000"/>
                  </a:schemeClr>
                </a:solidFill>
              </a:rPr>
              <a:t>Risk-Benefit Analysis </a:t>
            </a:r>
            <a:endParaRPr lang="en-US" b="1" dirty="0">
              <a:ln w="22225">
                <a:solidFill>
                  <a:schemeClr val="accent2"/>
                </a:solidFill>
                <a:prstDash val="solid"/>
              </a:ln>
              <a:solidFill>
                <a:schemeClr val="accent2">
                  <a:lumMod val="40000"/>
                  <a:lumOff val="60000"/>
                </a:schemeClr>
              </a:solidFill>
            </a:endParaRPr>
          </a:p>
        </p:txBody>
      </p:sp>
      <p:sp>
        <p:nvSpPr>
          <p:cNvPr id="3" name="Content Placeholder 2"/>
          <p:cNvSpPr>
            <a:spLocks noGrp="1"/>
          </p:cNvSpPr>
          <p:nvPr>
            <p:ph idx="1"/>
          </p:nvPr>
        </p:nvSpPr>
        <p:spPr>
          <a:xfrm>
            <a:off x="864382" y="2489200"/>
            <a:ext cx="7847818" cy="4229100"/>
          </a:xfrm>
        </p:spPr>
        <p:txBody>
          <a:bodyPr>
            <a:normAutofit lnSpcReduction="10000"/>
          </a:bodyPr>
          <a:lstStyle/>
          <a:p>
            <a:pPr>
              <a:lnSpc>
                <a:spcPct val="150000"/>
              </a:lnSpc>
              <a:buFont typeface="Arial" panose="020B0604020202020204" pitchFamily="34" charset="0"/>
              <a:buChar char="•"/>
            </a:pPr>
            <a:r>
              <a:rPr lang="en-US" sz="2400" b="1" dirty="0" smtClean="0">
                <a:solidFill>
                  <a:schemeClr val="tx1"/>
                </a:solidFill>
              </a:rPr>
              <a:t>Benefit-</a:t>
            </a:r>
            <a:r>
              <a:rPr lang="en-US" sz="2400" dirty="0" smtClean="0">
                <a:solidFill>
                  <a:schemeClr val="tx1"/>
                </a:solidFill>
              </a:rPr>
              <a:t> Increase productivity</a:t>
            </a:r>
          </a:p>
          <a:p>
            <a:pPr>
              <a:lnSpc>
                <a:spcPct val="150000"/>
              </a:lnSpc>
              <a:buFont typeface="Arial" panose="020B0604020202020204" pitchFamily="34" charset="0"/>
              <a:buChar char="•"/>
            </a:pPr>
            <a:r>
              <a:rPr lang="en-US" sz="2400" dirty="0" smtClean="0">
                <a:solidFill>
                  <a:schemeClr val="tx1"/>
                </a:solidFill>
              </a:rPr>
              <a:t>EPA-cleared </a:t>
            </a:r>
            <a:r>
              <a:rPr lang="en-US" sz="2400" dirty="0">
                <a:solidFill>
                  <a:schemeClr val="tx1"/>
                </a:solidFill>
              </a:rPr>
              <a:t>as </a:t>
            </a:r>
            <a:r>
              <a:rPr lang="en-US" sz="2400" dirty="0" smtClean="0">
                <a:solidFill>
                  <a:schemeClr val="tx1"/>
                </a:solidFill>
              </a:rPr>
              <a:t>non-carcinogenic (EPA, 2018)</a:t>
            </a:r>
            <a:endParaRPr lang="en-US" sz="2400" dirty="0">
              <a:solidFill>
                <a:schemeClr val="tx1"/>
              </a:solidFill>
            </a:endParaRPr>
          </a:p>
          <a:p>
            <a:pPr>
              <a:lnSpc>
                <a:spcPct val="150000"/>
              </a:lnSpc>
              <a:buFont typeface="Arial" panose="020B0604020202020204" pitchFamily="34" charset="0"/>
              <a:buChar char="•"/>
            </a:pPr>
            <a:r>
              <a:rPr lang="en-US" sz="2400" b="1" dirty="0" smtClean="0">
                <a:solidFill>
                  <a:schemeClr val="tx1"/>
                </a:solidFill>
              </a:rPr>
              <a:t>Risks</a:t>
            </a:r>
          </a:p>
          <a:p>
            <a:pPr lvl="1">
              <a:lnSpc>
                <a:spcPct val="150000"/>
              </a:lnSpc>
              <a:buFont typeface="Arial" panose="020B0604020202020204" pitchFamily="34" charset="0"/>
              <a:buChar char="•"/>
            </a:pPr>
            <a:r>
              <a:rPr lang="en-US" sz="2400" dirty="0" smtClean="0">
                <a:solidFill>
                  <a:schemeClr val="tx1"/>
                </a:solidFill>
              </a:rPr>
              <a:t>Hormone &amp; reproductive system risks in animal trials </a:t>
            </a:r>
          </a:p>
          <a:p>
            <a:pPr lvl="1">
              <a:lnSpc>
                <a:spcPct val="150000"/>
              </a:lnSpc>
              <a:buFont typeface="Arial" panose="020B0604020202020204" pitchFamily="34" charset="0"/>
              <a:buChar char="•"/>
            </a:pPr>
            <a:r>
              <a:rPr lang="en-US" sz="2400" dirty="0" smtClean="0">
                <a:solidFill>
                  <a:schemeClr val="tx1"/>
                </a:solidFill>
              </a:rPr>
              <a:t>Washed to streams &amp; rivers, avoiding drinking/ bathing (Hanson et al., 2020)</a:t>
            </a:r>
          </a:p>
        </p:txBody>
      </p:sp>
    </p:spTree>
    <p:extLst>
      <p:ext uri="{BB962C8B-B14F-4D97-AF65-F5344CB8AC3E}">
        <p14:creationId xmlns:p14="http://schemas.microsoft.com/office/powerpoint/2010/main" val="2924964940"/>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n w="22225">
                  <a:solidFill>
                    <a:schemeClr val="accent2"/>
                  </a:solidFill>
                  <a:prstDash val="solid"/>
                </a:ln>
                <a:solidFill>
                  <a:schemeClr val="accent2">
                    <a:lumMod val="40000"/>
                    <a:lumOff val="60000"/>
                  </a:schemeClr>
                </a:solidFill>
              </a:rPr>
              <a:t>Herbicide Use in 65% Area</a:t>
            </a:r>
            <a:endParaRPr lang="en-US" b="1" dirty="0">
              <a:ln w="22225">
                <a:solidFill>
                  <a:schemeClr val="accent2"/>
                </a:solidFill>
                <a:prstDash val="solid"/>
              </a:ln>
              <a:solidFill>
                <a:schemeClr val="accent2">
                  <a:lumMod val="40000"/>
                  <a:lumOff val="60000"/>
                </a:schemeClr>
              </a:solidFill>
            </a:endParaRPr>
          </a:p>
        </p:txBody>
      </p:sp>
      <p:sp>
        <p:nvSpPr>
          <p:cNvPr id="3" name="Content Placeholder 2"/>
          <p:cNvSpPr>
            <a:spLocks noGrp="1"/>
          </p:cNvSpPr>
          <p:nvPr>
            <p:ph idx="1"/>
          </p:nvPr>
        </p:nvSpPr>
        <p:spPr>
          <a:xfrm>
            <a:off x="864382" y="2489200"/>
            <a:ext cx="7276318" cy="4368800"/>
          </a:xfrm>
        </p:spPr>
        <p:txBody>
          <a:bodyPr>
            <a:normAutofit fontScale="92500"/>
          </a:bodyPr>
          <a:lstStyle/>
          <a:p>
            <a:pPr>
              <a:lnSpc>
                <a:spcPct val="150000"/>
              </a:lnSpc>
            </a:pPr>
            <a:r>
              <a:rPr lang="en-US" sz="2400" dirty="0" smtClean="0">
                <a:solidFill>
                  <a:schemeClr val="tx1"/>
                </a:solidFill>
              </a:rPr>
              <a:t>65</a:t>
            </a:r>
            <a:r>
              <a:rPr lang="en-US" sz="2400" dirty="0">
                <a:solidFill>
                  <a:schemeClr val="tx1"/>
                </a:solidFill>
              </a:rPr>
              <a:t>% farm area </a:t>
            </a:r>
            <a:r>
              <a:rPr lang="en-US" sz="2400" dirty="0" smtClean="0">
                <a:solidFill>
                  <a:schemeClr val="tx1"/>
                </a:solidFill>
              </a:rPr>
              <a:t>use </a:t>
            </a:r>
            <a:r>
              <a:rPr lang="en-US" sz="2400" dirty="0">
                <a:solidFill>
                  <a:schemeClr val="tx1"/>
                </a:solidFill>
              </a:rPr>
              <a:t>of Atrazine </a:t>
            </a:r>
            <a:r>
              <a:rPr lang="en-US" sz="2400" dirty="0" smtClean="0">
                <a:solidFill>
                  <a:schemeClr val="tx1"/>
                </a:solidFill>
              </a:rPr>
              <a:t>leads to </a:t>
            </a:r>
            <a:r>
              <a:rPr lang="en-US" sz="2400" dirty="0">
                <a:solidFill>
                  <a:schemeClr val="tx1"/>
                </a:solidFill>
              </a:rPr>
              <a:t>high </a:t>
            </a:r>
            <a:r>
              <a:rPr lang="en-US" sz="2400" dirty="0" smtClean="0">
                <a:solidFill>
                  <a:schemeClr val="tx1"/>
                </a:solidFill>
              </a:rPr>
              <a:t>concentration</a:t>
            </a:r>
          </a:p>
          <a:p>
            <a:pPr>
              <a:lnSpc>
                <a:spcPct val="150000"/>
              </a:lnSpc>
            </a:pPr>
            <a:r>
              <a:rPr lang="en-US" sz="2400" dirty="0" smtClean="0">
                <a:solidFill>
                  <a:schemeClr val="tx1"/>
                </a:solidFill>
              </a:rPr>
              <a:t>Increased </a:t>
            </a:r>
            <a:r>
              <a:rPr lang="en-US" sz="2400" dirty="0">
                <a:solidFill>
                  <a:schemeClr val="tx1"/>
                </a:solidFill>
              </a:rPr>
              <a:t>risk of exposure to adults and </a:t>
            </a:r>
            <a:r>
              <a:rPr lang="en-US" sz="2400" dirty="0" smtClean="0">
                <a:solidFill>
                  <a:schemeClr val="tx1"/>
                </a:solidFill>
              </a:rPr>
              <a:t>children</a:t>
            </a:r>
          </a:p>
          <a:p>
            <a:pPr>
              <a:lnSpc>
                <a:spcPct val="150000"/>
              </a:lnSpc>
            </a:pPr>
            <a:r>
              <a:rPr lang="en-US" sz="2400" dirty="0" smtClean="0">
                <a:solidFill>
                  <a:schemeClr val="tx1"/>
                </a:solidFill>
              </a:rPr>
              <a:t>Risk of long-term </a:t>
            </a:r>
            <a:r>
              <a:rPr lang="en-US" sz="2400" dirty="0">
                <a:solidFill>
                  <a:schemeClr val="tx1"/>
                </a:solidFill>
              </a:rPr>
              <a:t>health problems </a:t>
            </a:r>
            <a:r>
              <a:rPr lang="en-US" sz="2400" dirty="0" smtClean="0">
                <a:solidFill>
                  <a:schemeClr val="tx1"/>
                </a:solidFill>
              </a:rPr>
              <a:t>not ruled out</a:t>
            </a:r>
          </a:p>
          <a:p>
            <a:pPr>
              <a:lnSpc>
                <a:spcPct val="150000"/>
              </a:lnSpc>
            </a:pPr>
            <a:r>
              <a:rPr lang="en-US" sz="2400" b="1" dirty="0" smtClean="0">
                <a:solidFill>
                  <a:schemeClr val="tx1"/>
                </a:solidFill>
              </a:rPr>
              <a:t>Recommendation</a:t>
            </a:r>
            <a:r>
              <a:rPr lang="en-US" sz="2400" dirty="0" smtClean="0">
                <a:solidFill>
                  <a:schemeClr val="tx1"/>
                </a:solidFill>
              </a:rPr>
              <a:t>: Farmers should NOT use Atrazine in this community </a:t>
            </a:r>
          </a:p>
        </p:txBody>
      </p:sp>
    </p:spTree>
    <p:extLst>
      <p:ext uri="{BB962C8B-B14F-4D97-AF65-F5344CB8AC3E}">
        <p14:creationId xmlns:p14="http://schemas.microsoft.com/office/powerpoint/2010/main" val="96843285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n w="22225">
                  <a:solidFill>
                    <a:schemeClr val="accent2"/>
                  </a:solidFill>
                  <a:prstDash val="solid"/>
                </a:ln>
                <a:solidFill>
                  <a:schemeClr val="accent2">
                    <a:lumMod val="40000"/>
                    <a:lumOff val="60000"/>
                  </a:schemeClr>
                </a:solidFill>
              </a:rPr>
              <a:t>Zone of Agreement</a:t>
            </a:r>
            <a:endParaRPr lang="en-US" b="1" dirty="0">
              <a:ln w="22225">
                <a:solidFill>
                  <a:schemeClr val="accent2"/>
                </a:solidFill>
                <a:prstDash val="solid"/>
              </a:ln>
              <a:solidFill>
                <a:schemeClr val="accent2">
                  <a:lumMod val="40000"/>
                  <a:lumOff val="60000"/>
                </a:schemeClr>
              </a:solidFill>
            </a:endParaRPr>
          </a:p>
        </p:txBody>
      </p:sp>
      <p:sp>
        <p:nvSpPr>
          <p:cNvPr id="3" name="Content Placeholder 2"/>
          <p:cNvSpPr>
            <a:spLocks noGrp="1"/>
          </p:cNvSpPr>
          <p:nvPr>
            <p:ph idx="1"/>
          </p:nvPr>
        </p:nvSpPr>
        <p:spPr>
          <a:xfrm>
            <a:off x="864382" y="2489200"/>
            <a:ext cx="7568418" cy="4241800"/>
          </a:xfrm>
        </p:spPr>
        <p:txBody>
          <a:bodyPr>
            <a:normAutofit/>
          </a:bodyPr>
          <a:lstStyle/>
          <a:p>
            <a:pPr>
              <a:lnSpc>
                <a:spcPct val="150000"/>
              </a:lnSpc>
            </a:pPr>
            <a:r>
              <a:rPr lang="en-US" sz="2400" dirty="0" smtClean="0">
                <a:solidFill>
                  <a:schemeClr val="tx1"/>
                </a:solidFill>
              </a:rPr>
              <a:t>Resistance due to utility in crop </a:t>
            </a:r>
            <a:r>
              <a:rPr lang="en-US" sz="2400" dirty="0">
                <a:solidFill>
                  <a:schemeClr val="tx1"/>
                </a:solidFill>
              </a:rPr>
              <a:t>productivity </a:t>
            </a:r>
            <a:endParaRPr lang="en-US" sz="2400" dirty="0" smtClean="0">
              <a:solidFill>
                <a:schemeClr val="tx1"/>
              </a:solidFill>
            </a:endParaRPr>
          </a:p>
          <a:p>
            <a:pPr>
              <a:lnSpc>
                <a:spcPct val="150000"/>
              </a:lnSpc>
            </a:pPr>
            <a:r>
              <a:rPr lang="en-US" sz="2400" dirty="0" smtClean="0">
                <a:solidFill>
                  <a:schemeClr val="tx1"/>
                </a:solidFill>
              </a:rPr>
              <a:t>Negotiation points: </a:t>
            </a:r>
          </a:p>
          <a:p>
            <a:pPr>
              <a:lnSpc>
                <a:spcPct val="150000"/>
              </a:lnSpc>
              <a:buFont typeface="+mj-lt"/>
              <a:buAutoNum type="arabicPeriod"/>
            </a:pPr>
            <a:r>
              <a:rPr lang="en-US" sz="2400" b="1" dirty="0" smtClean="0">
                <a:solidFill>
                  <a:schemeClr val="tx1"/>
                </a:solidFill>
              </a:rPr>
              <a:t>Limit use </a:t>
            </a:r>
            <a:r>
              <a:rPr lang="en-US" sz="2400" dirty="0" smtClean="0">
                <a:solidFill>
                  <a:schemeClr val="tx1"/>
                </a:solidFill>
              </a:rPr>
              <a:t>to fields with broad-leaf </a:t>
            </a:r>
            <a:r>
              <a:rPr lang="en-US" sz="2400" dirty="0">
                <a:solidFill>
                  <a:schemeClr val="tx1"/>
                </a:solidFill>
              </a:rPr>
              <a:t>weeds </a:t>
            </a:r>
            <a:endParaRPr lang="en-US" sz="2400" dirty="0" smtClean="0">
              <a:solidFill>
                <a:schemeClr val="tx1"/>
              </a:solidFill>
            </a:endParaRPr>
          </a:p>
          <a:p>
            <a:pPr>
              <a:lnSpc>
                <a:spcPct val="150000"/>
              </a:lnSpc>
              <a:buFont typeface="+mj-lt"/>
              <a:buAutoNum type="arabicPeriod"/>
            </a:pPr>
            <a:r>
              <a:rPr lang="en-US" sz="2400" dirty="0" smtClean="0">
                <a:solidFill>
                  <a:schemeClr val="tx1"/>
                </a:solidFill>
              </a:rPr>
              <a:t>Use the </a:t>
            </a:r>
            <a:r>
              <a:rPr lang="en-US" sz="2400" b="1" dirty="0">
                <a:solidFill>
                  <a:schemeClr val="tx1"/>
                </a:solidFill>
              </a:rPr>
              <a:t>minimal effective dose </a:t>
            </a:r>
            <a:endParaRPr lang="en-US" sz="2400" b="1" dirty="0" smtClean="0">
              <a:solidFill>
                <a:schemeClr val="tx1"/>
              </a:solidFill>
            </a:endParaRPr>
          </a:p>
          <a:p>
            <a:pPr>
              <a:lnSpc>
                <a:spcPct val="150000"/>
              </a:lnSpc>
              <a:buFont typeface="+mj-lt"/>
              <a:buAutoNum type="arabicPeriod"/>
            </a:pPr>
            <a:r>
              <a:rPr lang="en-US" sz="2400" dirty="0" smtClean="0">
                <a:solidFill>
                  <a:schemeClr val="tx1"/>
                </a:solidFill>
              </a:rPr>
              <a:t>Contract </a:t>
            </a:r>
            <a:r>
              <a:rPr lang="en-US" sz="2400" b="1" dirty="0" smtClean="0">
                <a:solidFill>
                  <a:schemeClr val="tx1"/>
                </a:solidFill>
              </a:rPr>
              <a:t>trained personnel</a:t>
            </a:r>
            <a:r>
              <a:rPr lang="en-US" sz="2400" dirty="0" smtClean="0">
                <a:solidFill>
                  <a:schemeClr val="tx1"/>
                </a:solidFill>
              </a:rPr>
              <a:t>, spray away from homesteads, streams </a:t>
            </a:r>
          </a:p>
          <a:p>
            <a:pPr>
              <a:lnSpc>
                <a:spcPct val="150000"/>
              </a:lnSpc>
            </a:pPr>
            <a:endParaRPr lang="en-US" sz="2400" dirty="0">
              <a:solidFill>
                <a:schemeClr val="tx1"/>
              </a:solidFill>
            </a:endParaRPr>
          </a:p>
        </p:txBody>
      </p:sp>
    </p:spTree>
    <p:extLst>
      <p:ext uri="{BB962C8B-B14F-4D97-AF65-F5344CB8AC3E}">
        <p14:creationId xmlns:p14="http://schemas.microsoft.com/office/powerpoint/2010/main" val="877532519"/>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n w="22225">
                  <a:solidFill>
                    <a:schemeClr val="accent2"/>
                  </a:solidFill>
                  <a:prstDash val="solid"/>
                </a:ln>
                <a:solidFill>
                  <a:schemeClr val="accent2">
                    <a:lumMod val="40000"/>
                    <a:lumOff val="60000"/>
                  </a:schemeClr>
                </a:solidFill>
              </a:rPr>
              <a:t>Conclusion</a:t>
            </a:r>
            <a:r>
              <a:rPr lang="en-US" dirty="0" smtClean="0"/>
              <a:t> </a:t>
            </a:r>
            <a:endParaRPr lang="en-US" dirty="0"/>
          </a:p>
        </p:txBody>
      </p:sp>
      <p:sp>
        <p:nvSpPr>
          <p:cNvPr id="3" name="Content Placeholder 2"/>
          <p:cNvSpPr>
            <a:spLocks noGrp="1"/>
          </p:cNvSpPr>
          <p:nvPr>
            <p:ph idx="1"/>
          </p:nvPr>
        </p:nvSpPr>
        <p:spPr>
          <a:xfrm>
            <a:off x="864382" y="2489200"/>
            <a:ext cx="7860518" cy="4178300"/>
          </a:xfrm>
        </p:spPr>
        <p:txBody>
          <a:bodyPr>
            <a:normAutofit/>
          </a:bodyPr>
          <a:lstStyle/>
          <a:p>
            <a:pPr>
              <a:lnSpc>
                <a:spcPct val="150000"/>
              </a:lnSpc>
              <a:buFont typeface="Arial" panose="020B0604020202020204" pitchFamily="34" charset="0"/>
              <a:buChar char="•"/>
            </a:pPr>
            <a:r>
              <a:rPr lang="en-US" sz="2400" dirty="0">
                <a:solidFill>
                  <a:schemeClr val="tx1"/>
                </a:solidFill>
              </a:rPr>
              <a:t>Herbicides </a:t>
            </a:r>
            <a:r>
              <a:rPr lang="en-US" sz="2400" dirty="0" smtClean="0">
                <a:solidFill>
                  <a:schemeClr val="tx1"/>
                </a:solidFill>
              </a:rPr>
              <a:t>boost </a:t>
            </a:r>
            <a:r>
              <a:rPr lang="en-US" sz="2400" dirty="0">
                <a:solidFill>
                  <a:schemeClr val="tx1"/>
                </a:solidFill>
              </a:rPr>
              <a:t>crop productivity </a:t>
            </a:r>
            <a:endParaRPr lang="en-US" sz="2400" dirty="0" smtClean="0">
              <a:solidFill>
                <a:schemeClr val="tx1"/>
              </a:solidFill>
            </a:endParaRPr>
          </a:p>
          <a:p>
            <a:pPr>
              <a:lnSpc>
                <a:spcPct val="150000"/>
              </a:lnSpc>
              <a:buFont typeface="Arial" panose="020B0604020202020204" pitchFamily="34" charset="0"/>
              <a:buChar char="•"/>
            </a:pPr>
            <a:r>
              <a:rPr lang="en-US" sz="2400" dirty="0" smtClean="0">
                <a:solidFill>
                  <a:schemeClr val="tx1"/>
                </a:solidFill>
              </a:rPr>
              <a:t>Risks of  </a:t>
            </a:r>
            <a:r>
              <a:rPr lang="en-US" sz="2400" dirty="0">
                <a:solidFill>
                  <a:schemeClr val="tx1"/>
                </a:solidFill>
              </a:rPr>
              <a:t>hormonal changes, liver, kidney, </a:t>
            </a:r>
            <a:r>
              <a:rPr lang="en-US" sz="2400" dirty="0" smtClean="0">
                <a:solidFill>
                  <a:schemeClr val="tx1"/>
                </a:solidFill>
              </a:rPr>
              <a:t>heart </a:t>
            </a:r>
            <a:r>
              <a:rPr lang="en-US" sz="2400" dirty="0">
                <a:solidFill>
                  <a:schemeClr val="tx1"/>
                </a:solidFill>
              </a:rPr>
              <a:t>problems, and reproductive </a:t>
            </a:r>
            <a:endParaRPr lang="en-US" sz="2400" dirty="0" smtClean="0">
              <a:solidFill>
                <a:schemeClr val="tx1"/>
              </a:solidFill>
            </a:endParaRPr>
          </a:p>
          <a:p>
            <a:pPr>
              <a:lnSpc>
                <a:spcPct val="150000"/>
              </a:lnSpc>
              <a:buFont typeface="Arial" panose="020B0604020202020204" pitchFamily="34" charset="0"/>
              <a:buChar char="•"/>
            </a:pPr>
            <a:r>
              <a:rPr lang="en-US" sz="2400" dirty="0" smtClean="0">
                <a:solidFill>
                  <a:schemeClr val="tx1"/>
                </a:solidFill>
              </a:rPr>
              <a:t>Not advisable in 65% agricultural land </a:t>
            </a:r>
          </a:p>
          <a:p>
            <a:pPr>
              <a:lnSpc>
                <a:spcPct val="150000"/>
              </a:lnSpc>
              <a:buFont typeface="Arial" panose="020B0604020202020204" pitchFamily="34" charset="0"/>
              <a:buChar char="•"/>
            </a:pPr>
            <a:r>
              <a:rPr lang="en-US" sz="2400" b="1" dirty="0" smtClean="0">
                <a:solidFill>
                  <a:schemeClr val="tx1"/>
                </a:solidFill>
              </a:rPr>
              <a:t>Compromise</a:t>
            </a:r>
            <a:r>
              <a:rPr lang="en-US" sz="2400" dirty="0" smtClean="0">
                <a:solidFill>
                  <a:schemeClr val="tx1"/>
                </a:solidFill>
              </a:rPr>
              <a:t>: Minimal use terms for farmers </a:t>
            </a:r>
          </a:p>
          <a:p>
            <a:pPr>
              <a:lnSpc>
                <a:spcPct val="150000"/>
              </a:lnSpc>
              <a:buFont typeface="Arial" panose="020B0604020202020204" pitchFamily="34" charset="0"/>
              <a:buChar char="•"/>
            </a:pPr>
            <a:endParaRPr lang="en-US" sz="2400" dirty="0">
              <a:solidFill>
                <a:schemeClr val="tx1"/>
              </a:solidFill>
            </a:endParaRPr>
          </a:p>
        </p:txBody>
      </p:sp>
    </p:spTree>
    <p:extLst>
      <p:ext uri="{BB962C8B-B14F-4D97-AF65-F5344CB8AC3E}">
        <p14:creationId xmlns:p14="http://schemas.microsoft.com/office/powerpoint/2010/main" val="1993373646"/>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n w="22225">
                  <a:solidFill>
                    <a:schemeClr val="accent2"/>
                  </a:solidFill>
                  <a:prstDash val="solid"/>
                </a:ln>
                <a:solidFill>
                  <a:schemeClr val="accent2">
                    <a:lumMod val="40000"/>
                    <a:lumOff val="60000"/>
                  </a:schemeClr>
                </a:solidFill>
              </a:rPr>
              <a:t>References</a:t>
            </a:r>
            <a:r>
              <a:rPr lang="en-US" dirty="0" smtClean="0"/>
              <a:t> </a:t>
            </a:r>
            <a:endParaRPr lang="en-US" dirty="0"/>
          </a:p>
        </p:txBody>
      </p:sp>
      <p:sp>
        <p:nvSpPr>
          <p:cNvPr id="3" name="Content Placeholder 2"/>
          <p:cNvSpPr>
            <a:spLocks noGrp="1"/>
          </p:cNvSpPr>
          <p:nvPr>
            <p:ph idx="1"/>
          </p:nvPr>
        </p:nvSpPr>
        <p:spPr>
          <a:xfrm>
            <a:off x="864382" y="2489200"/>
            <a:ext cx="7454118" cy="3721100"/>
          </a:xfrm>
        </p:spPr>
        <p:txBody>
          <a:bodyPr/>
          <a:lstStyle/>
          <a:p>
            <a:pPr marL="457200" indent="-685800">
              <a:buNone/>
            </a:pPr>
            <a:r>
              <a:rPr lang="en-US" dirty="0">
                <a:solidFill>
                  <a:schemeClr val="tx1"/>
                </a:solidFill>
              </a:rPr>
              <a:t>Hanson, W</a:t>
            </a:r>
            <a:r>
              <a:rPr lang="en-US" dirty="0" smtClean="0">
                <a:solidFill>
                  <a:schemeClr val="tx1"/>
                </a:solidFill>
              </a:rPr>
              <a:t>., </a:t>
            </a:r>
            <a:r>
              <a:rPr lang="en-US" dirty="0" err="1">
                <a:solidFill>
                  <a:schemeClr val="tx1"/>
                </a:solidFill>
              </a:rPr>
              <a:t>Strid</a:t>
            </a:r>
            <a:r>
              <a:rPr lang="en-US" dirty="0">
                <a:solidFill>
                  <a:schemeClr val="tx1"/>
                </a:solidFill>
              </a:rPr>
              <a:t>, A</a:t>
            </a:r>
            <a:r>
              <a:rPr lang="en-US" dirty="0" smtClean="0">
                <a:solidFill>
                  <a:schemeClr val="tx1"/>
                </a:solidFill>
              </a:rPr>
              <a:t>., </a:t>
            </a:r>
            <a:r>
              <a:rPr lang="en-US" dirty="0">
                <a:solidFill>
                  <a:schemeClr val="tx1"/>
                </a:solidFill>
              </a:rPr>
              <a:t>Gervais, J</a:t>
            </a:r>
            <a:r>
              <a:rPr lang="en-US" dirty="0" smtClean="0">
                <a:solidFill>
                  <a:schemeClr val="tx1"/>
                </a:solidFill>
              </a:rPr>
              <a:t>., </a:t>
            </a:r>
            <a:r>
              <a:rPr lang="en-US" dirty="0">
                <a:solidFill>
                  <a:schemeClr val="tx1"/>
                </a:solidFill>
              </a:rPr>
              <a:t>Cross, A</a:t>
            </a:r>
            <a:r>
              <a:rPr lang="en-US" dirty="0" smtClean="0">
                <a:solidFill>
                  <a:schemeClr val="tx1"/>
                </a:solidFill>
              </a:rPr>
              <a:t>., &amp; Jenkins</a:t>
            </a:r>
            <a:r>
              <a:rPr lang="en-US" dirty="0">
                <a:solidFill>
                  <a:schemeClr val="tx1"/>
                </a:solidFill>
              </a:rPr>
              <a:t>, J. </a:t>
            </a:r>
            <a:r>
              <a:rPr lang="en-US" dirty="0" smtClean="0">
                <a:solidFill>
                  <a:schemeClr val="tx1"/>
                </a:solidFill>
              </a:rPr>
              <a:t>(2020).</a:t>
            </a:r>
            <a:r>
              <a:rPr lang="en-US" dirty="0">
                <a:solidFill>
                  <a:schemeClr val="tx1"/>
                </a:solidFill>
              </a:rPr>
              <a:t> </a:t>
            </a:r>
            <a:r>
              <a:rPr lang="en-US" i="1" dirty="0" smtClean="0">
                <a:solidFill>
                  <a:schemeClr val="tx1"/>
                </a:solidFill>
              </a:rPr>
              <a:t>Atrazine </a:t>
            </a:r>
            <a:r>
              <a:rPr lang="en-US" i="1" dirty="0">
                <a:solidFill>
                  <a:schemeClr val="tx1"/>
                </a:solidFill>
              </a:rPr>
              <a:t>Fact Sheet</a:t>
            </a:r>
            <a:r>
              <a:rPr lang="en-US" dirty="0">
                <a:solidFill>
                  <a:schemeClr val="tx1"/>
                </a:solidFill>
              </a:rPr>
              <a:t>; National Pesticide Information Center, Oregon State University Extension Services. npic.orst.edu/factsheets/atrazine.html</a:t>
            </a:r>
            <a:r>
              <a:rPr lang="en-US" dirty="0" smtClean="0">
                <a:solidFill>
                  <a:schemeClr val="tx1"/>
                </a:solidFill>
              </a:rPr>
              <a:t>.</a:t>
            </a:r>
          </a:p>
          <a:p>
            <a:pPr marL="457200" indent="-685800">
              <a:buNone/>
            </a:pPr>
            <a:r>
              <a:rPr lang="en-US" dirty="0" smtClean="0">
                <a:solidFill>
                  <a:schemeClr val="tx1"/>
                </a:solidFill>
              </a:rPr>
              <a:t>US Environmental Protection Agency. (2018, Jun. 10). Atrazine </a:t>
            </a:r>
            <a:r>
              <a:rPr lang="en-US" dirty="0">
                <a:solidFill>
                  <a:schemeClr val="tx1"/>
                </a:solidFill>
              </a:rPr>
              <a:t>Human Health Risk Assessment. https://www.regulations.gov/document/EPA-HQ-OPP-2013-0266-1159</a:t>
            </a:r>
          </a:p>
        </p:txBody>
      </p:sp>
    </p:spTree>
    <p:extLst>
      <p:ext uri="{BB962C8B-B14F-4D97-AF65-F5344CB8AC3E}">
        <p14:creationId xmlns:p14="http://schemas.microsoft.com/office/powerpoint/2010/main" val="1652461064"/>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129</TotalTime>
  <Words>915</Words>
  <Application>Microsoft Office PowerPoint</Application>
  <PresentationFormat>On-screen Show (4:3)</PresentationFormat>
  <Paragraphs>51</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Wingdings 3</vt:lpstr>
      <vt:lpstr>Ion Boardroom</vt:lpstr>
      <vt:lpstr>Herbicides and Public Health</vt:lpstr>
      <vt:lpstr>Introduction </vt:lpstr>
      <vt:lpstr>Atrazine </vt:lpstr>
      <vt:lpstr>Risk-Benefit Analysis </vt:lpstr>
      <vt:lpstr>Herbicide Use in 65% Area</vt:lpstr>
      <vt:lpstr>Zone of Agreement</vt:lpstr>
      <vt:lpstr>Conclusion </vt:lpstr>
      <vt:lpstr>References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74</cp:revision>
  <dcterms:created xsi:type="dcterms:W3CDTF">2023-05-14T08:55:35Z</dcterms:created>
  <dcterms:modified xsi:type="dcterms:W3CDTF">2023-05-14T11:04:44Z</dcterms:modified>
</cp:coreProperties>
</file>