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3"/>
  </p:notesMasterIdLst>
  <p:sldIdLst>
    <p:sldId id="256" r:id="rId5"/>
    <p:sldId id="259" r:id="rId6"/>
    <p:sldId id="260" r:id="rId7"/>
    <p:sldId id="262" r:id="rId8"/>
    <p:sldId id="263" r:id="rId9"/>
    <p:sldId id="264" r:id="rId10"/>
    <p:sldId id="266" r:id="rId11"/>
    <p:sldId id="265" r:id="rId12"/>
  </p:sldIdLst>
  <p:sldSz cx="9144000" cy="6858000" type="screen4x3"/>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Arial" charset="0"/>
        <a:ea typeface="+mn-ea"/>
        <a:cs typeface="+mn-cs"/>
      </a:defRPr>
    </a:lvl1pPr>
    <a:lvl2pPr marL="457200" algn="l" defTabSz="457200" rtl="0" eaLnBrk="0" fontAlgn="base" hangingPunct="0">
      <a:spcBef>
        <a:spcPct val="0"/>
      </a:spcBef>
      <a:spcAft>
        <a:spcPct val="0"/>
      </a:spcAft>
      <a:defRPr kern="1200">
        <a:solidFill>
          <a:schemeClr val="tx1"/>
        </a:solidFill>
        <a:latin typeface="Arial" charset="0"/>
        <a:ea typeface="+mn-ea"/>
        <a:cs typeface="+mn-cs"/>
      </a:defRPr>
    </a:lvl2pPr>
    <a:lvl3pPr marL="914400" algn="l" defTabSz="457200" rtl="0" eaLnBrk="0" fontAlgn="base" hangingPunct="0">
      <a:spcBef>
        <a:spcPct val="0"/>
      </a:spcBef>
      <a:spcAft>
        <a:spcPct val="0"/>
      </a:spcAft>
      <a:defRPr kern="1200">
        <a:solidFill>
          <a:schemeClr val="tx1"/>
        </a:solidFill>
        <a:latin typeface="Arial" charset="0"/>
        <a:ea typeface="+mn-ea"/>
        <a:cs typeface="+mn-cs"/>
      </a:defRPr>
    </a:lvl3pPr>
    <a:lvl4pPr marL="1371600" algn="l" defTabSz="457200" rtl="0" eaLnBrk="0" fontAlgn="base" hangingPunct="0">
      <a:spcBef>
        <a:spcPct val="0"/>
      </a:spcBef>
      <a:spcAft>
        <a:spcPct val="0"/>
      </a:spcAft>
      <a:defRPr kern="1200">
        <a:solidFill>
          <a:schemeClr val="tx1"/>
        </a:solidFill>
        <a:latin typeface="Arial" charset="0"/>
        <a:ea typeface="+mn-ea"/>
        <a:cs typeface="+mn-cs"/>
      </a:defRPr>
    </a:lvl4pPr>
    <a:lvl5pPr marL="1828800" algn="l" defTabSz="457200"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0E7492"/>
    <a:srgbClr val="896631"/>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64875" autoAdjust="0"/>
  </p:normalViewPr>
  <p:slideViewPr>
    <p:cSldViewPr snapToGrid="0" snapToObjects="1">
      <p:cViewPr varScale="1">
        <p:scale>
          <a:sx n="46" d="100"/>
          <a:sy n="46" d="100"/>
        </p:scale>
        <p:origin x="-207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2D8F5B7-3F90-435C-954E-FA5856F286CC}" type="datetimeFigureOut">
              <a:rPr lang="en-US" smtClean="0"/>
              <a:t>3/11/2023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5B75431-9DEC-4167-B025-A9DC1DF52005}"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Asthma is a critical health complication of breathing difficulties. It results from narrowed and swollen airways and excessive mucus production. The WHO data indicates that 262 million people globally were diagnosed with Asthma in 2019. It also resulted in about 500,000 deaths, with high prevalence in low and middle-income nations (World Health Organization, 2022). This results from public health challenges of </a:t>
            </a:r>
            <a:r>
              <a:rPr lang="en-US" sz="1200" kern="1200" dirty="0" err="1" smtClean="0">
                <a:solidFill>
                  <a:schemeClr val="tx1"/>
                </a:solidFill>
                <a:latin typeface="+mn-lt"/>
                <a:ea typeface="+mn-ea"/>
                <a:cs typeface="+mn-cs"/>
              </a:rPr>
              <a:t>underdiagnosis</a:t>
            </a:r>
            <a:r>
              <a:rPr lang="en-US" sz="1200" kern="1200" dirty="0" smtClean="0">
                <a:solidFill>
                  <a:schemeClr val="tx1"/>
                </a:solidFill>
                <a:latin typeface="+mn-lt"/>
                <a:ea typeface="+mn-ea"/>
                <a:cs typeface="+mn-cs"/>
              </a:rPr>
              <a:t> and lack of urgent and appropriate clinical interventions. Patients with this illness experience chest tightness, wheezing and coughing, and sleep disturbance due to breathing difficulties. The treatment options entail long-term asthma control medications and quick-relief (rescue) medications based on the severity of the patient's condition. </a:t>
            </a:r>
          </a:p>
          <a:p>
            <a:endParaRPr lang="en-US" dirty="0"/>
          </a:p>
        </p:txBody>
      </p:sp>
      <p:sp>
        <p:nvSpPr>
          <p:cNvPr id="4" name="Slide Number Placeholder 3"/>
          <p:cNvSpPr>
            <a:spLocks noGrp="1"/>
          </p:cNvSpPr>
          <p:nvPr>
            <p:ph type="sldNum" sz="quarter" idx="10"/>
          </p:nvPr>
        </p:nvSpPr>
        <p:spPr/>
        <p:txBody>
          <a:bodyPr/>
          <a:lstStyle/>
          <a:p>
            <a:fld id="{C5B75431-9DEC-4167-B025-A9DC1DF52005}" type="slidenum">
              <a:rPr lang="en-US" smtClean="0"/>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The LTC medication for asthma patients entails daily prescriptions to reduce and prevent asthma attacks. It is the basic element of asthma treatment as it controls chronic symptoms and reduces airway inflammation (</a:t>
            </a:r>
            <a:r>
              <a:rPr lang="en-US" sz="1200" kern="1200" dirty="0" err="1" smtClean="0">
                <a:solidFill>
                  <a:schemeClr val="tx1"/>
                </a:solidFill>
                <a:latin typeface="+mn-lt"/>
                <a:ea typeface="+mn-ea"/>
                <a:cs typeface="+mn-cs"/>
              </a:rPr>
              <a:t>Zahran</a:t>
            </a:r>
            <a:r>
              <a:rPr lang="en-US" sz="1200" kern="1200" dirty="0" smtClean="0">
                <a:solidFill>
                  <a:schemeClr val="tx1"/>
                </a:solidFill>
                <a:latin typeface="+mn-lt"/>
                <a:ea typeface="+mn-ea"/>
                <a:cs typeface="+mn-cs"/>
              </a:rPr>
              <a:t> et al., 2017). As a result, patients are less susceptible to asthmatic complications that impact their daily activities. The LTC medications entail inhaled corticosteroids like </a:t>
            </a:r>
            <a:r>
              <a:rPr lang="en-US" sz="1200" kern="1200" dirty="0" err="1" smtClean="0">
                <a:solidFill>
                  <a:schemeClr val="tx1"/>
                </a:solidFill>
                <a:latin typeface="+mn-lt"/>
                <a:ea typeface="+mn-ea"/>
                <a:cs typeface="+mn-cs"/>
              </a:rPr>
              <a:t>fluticasone</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budesonide</a:t>
            </a:r>
            <a:r>
              <a:rPr lang="en-US" sz="1200" kern="1200" dirty="0" smtClean="0">
                <a:solidFill>
                  <a:schemeClr val="tx1"/>
                </a:solidFill>
                <a:latin typeface="+mn-lt"/>
                <a:ea typeface="+mn-ea"/>
                <a:cs typeface="+mn-cs"/>
              </a:rPr>
              <a:t>, and </a:t>
            </a:r>
            <a:r>
              <a:rPr lang="en-US" sz="1200" kern="1200" dirty="0" err="1" smtClean="0">
                <a:solidFill>
                  <a:schemeClr val="tx1"/>
                </a:solidFill>
                <a:latin typeface="+mn-lt"/>
                <a:ea typeface="+mn-ea"/>
                <a:cs typeface="+mn-cs"/>
              </a:rPr>
              <a:t>mometasone</a:t>
            </a:r>
            <a:r>
              <a:rPr lang="en-US" sz="1200" kern="1200" dirty="0" smtClean="0">
                <a:solidFill>
                  <a:schemeClr val="tx1"/>
                </a:solidFill>
                <a:latin typeface="+mn-lt"/>
                <a:ea typeface="+mn-ea"/>
                <a:cs typeface="+mn-cs"/>
              </a:rPr>
              <a:t> that attain maximum benefit after several days. This prescription has minimal side effects compared to oral ones. Besides, </a:t>
            </a:r>
            <a:r>
              <a:rPr lang="en-US" sz="1200" kern="1200" dirty="0" err="1" smtClean="0">
                <a:solidFill>
                  <a:schemeClr val="tx1"/>
                </a:solidFill>
                <a:latin typeface="+mn-lt"/>
                <a:ea typeface="+mn-ea"/>
                <a:cs typeface="+mn-cs"/>
              </a:rPr>
              <a:t>Leukotriene</a:t>
            </a:r>
            <a:r>
              <a:rPr lang="en-US" sz="1200" kern="1200" dirty="0" smtClean="0">
                <a:solidFill>
                  <a:schemeClr val="tx1"/>
                </a:solidFill>
                <a:latin typeface="+mn-lt"/>
                <a:ea typeface="+mn-ea"/>
                <a:cs typeface="+mn-cs"/>
              </a:rPr>
              <a:t> modifiers like </a:t>
            </a:r>
            <a:r>
              <a:rPr lang="en-US" sz="1200" kern="1200" dirty="0" err="1" smtClean="0">
                <a:solidFill>
                  <a:schemeClr val="tx1"/>
                </a:solidFill>
                <a:latin typeface="+mn-lt"/>
                <a:ea typeface="+mn-ea"/>
                <a:cs typeface="+mn-cs"/>
              </a:rPr>
              <a:t>zafirlukast</a:t>
            </a:r>
            <a:r>
              <a:rPr lang="en-US" sz="1200" kern="1200" dirty="0" smtClean="0">
                <a:solidFill>
                  <a:schemeClr val="tx1"/>
                </a:solidFill>
                <a:latin typeface="+mn-lt"/>
                <a:ea typeface="+mn-ea"/>
                <a:cs typeface="+mn-cs"/>
              </a:rPr>
              <a:t> and </a:t>
            </a:r>
            <a:r>
              <a:rPr lang="en-US" sz="1200" kern="1200" dirty="0" err="1" smtClean="0">
                <a:solidFill>
                  <a:schemeClr val="tx1"/>
                </a:solidFill>
                <a:latin typeface="+mn-lt"/>
                <a:ea typeface="+mn-ea"/>
                <a:cs typeface="+mn-cs"/>
              </a:rPr>
              <a:t>zileuton</a:t>
            </a:r>
            <a:r>
              <a:rPr lang="en-US" sz="1200" kern="1200" dirty="0" smtClean="0">
                <a:solidFill>
                  <a:schemeClr val="tx1"/>
                </a:solidFill>
                <a:latin typeface="+mn-lt"/>
                <a:ea typeface="+mn-ea"/>
                <a:cs typeface="+mn-cs"/>
              </a:rPr>
              <a:t> are vital oral LTC drugs that relieve asthma complications. It also entails Combination inhalers like </a:t>
            </a:r>
            <a:r>
              <a:rPr lang="en-US" sz="1200" kern="1200" dirty="0" err="1" smtClean="0">
                <a:solidFill>
                  <a:schemeClr val="tx1"/>
                </a:solidFill>
                <a:latin typeface="+mn-lt"/>
                <a:ea typeface="+mn-ea"/>
                <a:cs typeface="+mn-cs"/>
              </a:rPr>
              <a:t>fluticasone-salmeterol</a:t>
            </a:r>
            <a:r>
              <a:rPr lang="en-US" sz="1200" kern="1200" dirty="0" smtClean="0">
                <a:solidFill>
                  <a:schemeClr val="tx1"/>
                </a:solidFill>
                <a:latin typeface="+mn-lt"/>
                <a:ea typeface="+mn-ea"/>
                <a:cs typeface="+mn-cs"/>
              </a:rPr>
              <a:t> and </a:t>
            </a:r>
            <a:r>
              <a:rPr lang="en-US" sz="1200" kern="1200" dirty="0" err="1" smtClean="0">
                <a:solidFill>
                  <a:schemeClr val="tx1"/>
                </a:solidFill>
                <a:latin typeface="+mn-lt"/>
                <a:ea typeface="+mn-ea"/>
                <a:cs typeface="+mn-cs"/>
              </a:rPr>
              <a:t>fluticasone</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furoate-vilanterol</a:t>
            </a:r>
            <a:r>
              <a:rPr lang="en-US" sz="1200" kern="1200" dirty="0" smtClean="0">
                <a:solidFill>
                  <a:schemeClr val="tx1"/>
                </a:solidFill>
                <a:latin typeface="+mn-lt"/>
                <a:ea typeface="+mn-ea"/>
                <a:cs typeface="+mn-cs"/>
              </a:rPr>
              <a:t> for long-term symptom control. Lastly, LTC entails </a:t>
            </a:r>
            <a:r>
              <a:rPr lang="en-US" sz="1200" kern="1200" dirty="0" err="1" smtClean="0">
                <a:solidFill>
                  <a:schemeClr val="tx1"/>
                </a:solidFill>
                <a:latin typeface="+mn-lt"/>
                <a:ea typeface="+mn-ea"/>
                <a:cs typeface="+mn-cs"/>
              </a:rPr>
              <a:t>Theophylline</a:t>
            </a:r>
            <a:r>
              <a:rPr lang="en-US" sz="1200" kern="1200" dirty="0" smtClean="0">
                <a:solidFill>
                  <a:schemeClr val="tx1"/>
                </a:solidFill>
                <a:latin typeface="+mn-lt"/>
                <a:ea typeface="+mn-ea"/>
                <a:cs typeface="+mn-cs"/>
              </a:rPr>
              <a:t> for muscle relaxation along the airway.  </a:t>
            </a:r>
          </a:p>
          <a:p>
            <a:endParaRPr lang="en-US" dirty="0"/>
          </a:p>
        </p:txBody>
      </p:sp>
      <p:sp>
        <p:nvSpPr>
          <p:cNvPr id="4" name="Slide Number Placeholder 3"/>
          <p:cNvSpPr>
            <a:spLocks noGrp="1"/>
          </p:cNvSpPr>
          <p:nvPr>
            <p:ph type="sldNum" sz="quarter" idx="10"/>
          </p:nvPr>
        </p:nvSpPr>
        <p:spPr/>
        <p:txBody>
          <a:bodyPr/>
          <a:lstStyle/>
          <a:p>
            <a:fld id="{C5B75431-9DEC-4167-B025-A9DC1DF52005}" type="slidenum">
              <a:rPr lang="en-US" smtClean="0"/>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The QR treatment constitutes fast-acting medicine for asthma complications. It is effective for the short-term management of symptoms of asthma attacks (</a:t>
            </a:r>
            <a:r>
              <a:rPr lang="en-US" sz="1200" kern="1200" dirty="0" err="1" smtClean="0">
                <a:solidFill>
                  <a:schemeClr val="tx1"/>
                </a:solidFill>
                <a:latin typeface="+mn-lt"/>
                <a:ea typeface="+mn-ea"/>
                <a:cs typeface="+mn-cs"/>
              </a:rPr>
              <a:t>Butz</a:t>
            </a:r>
            <a:r>
              <a:rPr lang="en-US" sz="1200" kern="1200" dirty="0" smtClean="0">
                <a:solidFill>
                  <a:schemeClr val="tx1"/>
                </a:solidFill>
                <a:latin typeface="+mn-lt"/>
                <a:ea typeface="+mn-ea"/>
                <a:cs typeface="+mn-cs"/>
              </a:rPr>
              <a:t> et al., 2007). These medications entail short-acting beta-agonists like </a:t>
            </a:r>
            <a:r>
              <a:rPr lang="en-US" sz="1200" kern="1200" dirty="0" err="1" smtClean="0">
                <a:solidFill>
                  <a:schemeClr val="tx1"/>
                </a:solidFill>
                <a:latin typeface="+mn-lt"/>
                <a:ea typeface="+mn-ea"/>
                <a:cs typeface="+mn-cs"/>
              </a:rPr>
              <a:t>albuterol</a:t>
            </a:r>
            <a:r>
              <a:rPr lang="en-US" sz="1200" kern="1200" dirty="0" smtClean="0">
                <a:solidFill>
                  <a:schemeClr val="tx1"/>
                </a:solidFill>
                <a:latin typeface="+mn-lt"/>
                <a:ea typeface="+mn-ea"/>
                <a:cs typeface="+mn-cs"/>
              </a:rPr>
              <a:t> and </a:t>
            </a:r>
            <a:r>
              <a:rPr lang="en-US" sz="1200" kern="1200" dirty="0" err="1" smtClean="0">
                <a:solidFill>
                  <a:schemeClr val="tx1"/>
                </a:solidFill>
                <a:latin typeface="+mn-lt"/>
                <a:ea typeface="+mn-ea"/>
                <a:cs typeface="+mn-cs"/>
              </a:rPr>
              <a:t>levalbuterol</a:t>
            </a:r>
            <a:r>
              <a:rPr lang="en-US" sz="1200" kern="1200" dirty="0" smtClean="0">
                <a:solidFill>
                  <a:schemeClr val="tx1"/>
                </a:solidFill>
                <a:latin typeface="+mn-lt"/>
                <a:ea typeface="+mn-ea"/>
                <a:cs typeface="+mn-cs"/>
              </a:rPr>
              <a:t>, which are inhaled to ease the illness. They act as quick-relief bronchodilators and are taken through portable inhalers. Besides, QR options entail </a:t>
            </a:r>
            <a:r>
              <a:rPr lang="en-US" sz="1200" kern="1200" dirty="0" err="1" smtClean="0">
                <a:solidFill>
                  <a:schemeClr val="tx1"/>
                </a:solidFill>
                <a:latin typeface="+mn-lt"/>
                <a:ea typeface="+mn-ea"/>
                <a:cs typeface="+mn-cs"/>
              </a:rPr>
              <a:t>anticholinergic</a:t>
            </a:r>
            <a:r>
              <a:rPr lang="en-US" sz="1200" kern="1200" dirty="0" smtClean="0">
                <a:solidFill>
                  <a:schemeClr val="tx1"/>
                </a:solidFill>
                <a:latin typeface="+mn-lt"/>
                <a:ea typeface="+mn-ea"/>
                <a:cs typeface="+mn-cs"/>
              </a:rPr>
              <a:t> agents like </a:t>
            </a:r>
            <a:r>
              <a:rPr lang="en-US" sz="1200" kern="1200" dirty="0" err="1" smtClean="0">
                <a:solidFill>
                  <a:schemeClr val="tx1"/>
                </a:solidFill>
                <a:latin typeface="+mn-lt"/>
                <a:ea typeface="+mn-ea"/>
                <a:cs typeface="+mn-cs"/>
              </a:rPr>
              <a:t>tiotropium</a:t>
            </a:r>
            <a:r>
              <a:rPr lang="en-US" sz="1200" kern="1200" dirty="0" smtClean="0">
                <a:solidFill>
                  <a:schemeClr val="tx1"/>
                </a:solidFill>
                <a:latin typeface="+mn-lt"/>
                <a:ea typeface="+mn-ea"/>
                <a:cs typeface="+mn-cs"/>
              </a:rPr>
              <a:t> and offer immediate treatment for breathing difficulties by relaxing the airways. Furthermore, oral and intravenous corticosteroids are effective prescriptions for patients with severe asthma complications. This medication treats inflammation around the airways that result in shortness of breath. Even so, prolonged use of this drug triggers adverse side effects. </a:t>
            </a:r>
          </a:p>
          <a:p>
            <a:endParaRPr lang="en-US" dirty="0"/>
          </a:p>
        </p:txBody>
      </p:sp>
      <p:sp>
        <p:nvSpPr>
          <p:cNvPr id="4" name="Slide Number Placeholder 3"/>
          <p:cNvSpPr>
            <a:spLocks noGrp="1"/>
          </p:cNvSpPr>
          <p:nvPr>
            <p:ph type="sldNum" sz="quarter" idx="10"/>
          </p:nvPr>
        </p:nvSpPr>
        <p:spPr/>
        <p:txBody>
          <a:bodyPr/>
          <a:lstStyle/>
          <a:p>
            <a:fld id="{C5B75431-9DEC-4167-B025-A9DC1DF52005}" type="slidenum">
              <a:rPr lang="en-US" smtClean="0"/>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The Stepwise approach is vital for asthma treatment and management. It entails stepping up and stepping down medications due to the fluctuating symptoms of chronic asthma. In this case, the doctor prescribes a higher dosage after the first diagnosis to moderate the severity of the health condition (Khalid, 2015). This ensures the client regards their normal functioning abilities like proper sleep and breathing. The stepwise approach requires the doctor to adjust the treatment after achieving this goal. In this case, they lower the prescriptions to levels that control and manage asthma symptoms. At this point, the clinician may step "up" or step "down" the treatment until he attains balance in the medication dose. This varies based on the patient’s recovery progress. </a:t>
            </a:r>
          </a:p>
          <a:p>
            <a:endParaRPr lang="en-US" dirty="0"/>
          </a:p>
        </p:txBody>
      </p:sp>
      <p:sp>
        <p:nvSpPr>
          <p:cNvPr id="4" name="Slide Number Placeholder 3"/>
          <p:cNvSpPr>
            <a:spLocks noGrp="1"/>
          </p:cNvSpPr>
          <p:nvPr>
            <p:ph type="sldNum" sz="quarter" idx="10"/>
          </p:nvPr>
        </p:nvSpPr>
        <p:spPr/>
        <p:txBody>
          <a:bodyPr/>
          <a:lstStyle/>
          <a:p>
            <a:fld id="{C5B75431-9DEC-4167-B025-A9DC1DF52005}" type="slidenum">
              <a:rPr lang="en-US" smtClean="0"/>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Stepwise management is vital in controlling symptom progression in chronic asthma. This approach assists both the patients and healthcare providers during this process. For instance, it requires clinicians to adjust the medication dosage based on the client's condition. This minimizes the risks of overtreatment and dosage errors (Khalid, 2015). It also ensures constant monitoring of the patient's health to address possible complications. Besides, the stepwise management approach guarantees asthma patients access to quality and safe intervention. It enhances individualized care, where doctors focus o patients' specific health needs. </a:t>
            </a:r>
          </a:p>
          <a:p>
            <a:endParaRPr lang="en-US" dirty="0"/>
          </a:p>
        </p:txBody>
      </p:sp>
      <p:sp>
        <p:nvSpPr>
          <p:cNvPr id="4" name="Slide Number Placeholder 3"/>
          <p:cNvSpPr>
            <a:spLocks noGrp="1"/>
          </p:cNvSpPr>
          <p:nvPr>
            <p:ph type="sldNum" sz="quarter" idx="10"/>
          </p:nvPr>
        </p:nvSpPr>
        <p:spPr/>
        <p:txBody>
          <a:bodyPr/>
          <a:lstStyle/>
          <a:p>
            <a:fld id="{C5B75431-9DEC-4167-B025-A9DC1DF52005}" type="slidenum">
              <a:rPr lang="en-US" smtClean="0"/>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Patients with asthma require urgent medical intervention to mitigate adverse complications like breathing difficulties and sleep interference. The condition also affects individuals' ability to engage effectively in their daily activities. Severe asthma complications may result in prolonged hospitalization and emergency room visits. For this reason, a patient must seek medical intervention to control and manage symptom progression. The Long-term control (LTC) Treatment Option is vital for individuals with chronic asthma. Besides, doctors recommend the Quick Relief (QR) option for short-term relief of adverse asthma symptoms. The stepwise management approach ensures that doctors and patients gain and maintain control of the disease. </a:t>
            </a:r>
          </a:p>
          <a:p>
            <a:endParaRPr lang="en-US" dirty="0"/>
          </a:p>
        </p:txBody>
      </p:sp>
      <p:sp>
        <p:nvSpPr>
          <p:cNvPr id="4" name="Slide Number Placeholder 3"/>
          <p:cNvSpPr>
            <a:spLocks noGrp="1"/>
          </p:cNvSpPr>
          <p:nvPr>
            <p:ph type="sldNum" sz="quarter" idx="10"/>
          </p:nvPr>
        </p:nvSpPr>
        <p:spPr/>
        <p:txBody>
          <a:bodyPr/>
          <a:lstStyle/>
          <a:p>
            <a:fld id="{C5B75431-9DEC-4167-B025-A9DC1DF52005}" type="slidenum">
              <a:rPr lang="en-US" smtClean="0"/>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 descr="5-05.png"/>
          <p:cNvPicPr>
            <a:picLocks noChangeAspect="1"/>
          </p:cNvPicPr>
          <p:nvPr userDrawn="1"/>
        </p:nvPicPr>
        <p:blipFill>
          <a:blip r:embed="rId2"/>
          <a:srcRect l="59843"/>
          <a:stretch>
            <a:fillRect/>
          </a:stretch>
        </p:blipFill>
        <p:spPr bwMode="auto">
          <a:xfrm>
            <a:off x="5472113" y="0"/>
            <a:ext cx="3671887" cy="6858000"/>
          </a:xfrm>
          <a:prstGeom prst="rect">
            <a:avLst/>
          </a:prstGeom>
          <a:noFill/>
          <a:ln w="9525">
            <a:noFill/>
            <a:miter lim="800000"/>
            <a:headEnd/>
            <a:tailEnd/>
          </a:ln>
        </p:spPr>
      </p:pic>
      <p:sp>
        <p:nvSpPr>
          <p:cNvPr id="2" name="Title 1"/>
          <p:cNvSpPr>
            <a:spLocks noGrp="1"/>
          </p:cNvSpPr>
          <p:nvPr>
            <p:ph type="ctrTitle"/>
          </p:nvPr>
        </p:nvSpPr>
        <p:spPr>
          <a:xfrm>
            <a:off x="495300" y="690562"/>
            <a:ext cx="6096000" cy="1470025"/>
          </a:xfrm>
        </p:spPr>
        <p:txBody>
          <a:bodyPr anchor="t">
            <a:normAutofit/>
          </a:bodyPr>
          <a:lstStyle>
            <a:lvl1pPr algn="l">
              <a:defRPr sz="3600" b="0" i="0">
                <a:solidFill>
                  <a:srgbClr val="0E7492"/>
                </a:solidFill>
                <a:latin typeface="Arial"/>
                <a:cs typeface="Arial"/>
              </a:defRPr>
            </a:lvl1pPr>
          </a:lstStyle>
          <a:p>
            <a:r>
              <a:rPr lang="en-US" dirty="0"/>
              <a:t>Click to edit Master title style</a:t>
            </a:r>
          </a:p>
        </p:txBody>
      </p:sp>
      <p:sp>
        <p:nvSpPr>
          <p:cNvPr id="3" name="Subtitle 2"/>
          <p:cNvSpPr>
            <a:spLocks noGrp="1"/>
          </p:cNvSpPr>
          <p:nvPr>
            <p:ph type="subTitle" idx="1"/>
          </p:nvPr>
        </p:nvSpPr>
        <p:spPr>
          <a:xfrm>
            <a:off x="495300" y="2151627"/>
            <a:ext cx="6400800" cy="1264781"/>
          </a:xfrm>
        </p:spPr>
        <p:txBody>
          <a:bodyPr>
            <a:normAutofit/>
          </a:bodyPr>
          <a:lstStyle>
            <a:lvl1pPr marL="0" indent="0" algn="l">
              <a:buNone/>
              <a:defRPr sz="2600" b="0" i="0">
                <a:solidFill>
                  <a:srgbClr val="896631"/>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eaLnBrk="1" fontAlgn="auto" hangingPunct="1">
              <a:spcBef>
                <a:spcPts val="0"/>
              </a:spcBef>
              <a:spcAft>
                <a:spcPts val="0"/>
              </a:spcAft>
              <a:defRPr>
                <a:latin typeface="+mn-lt"/>
              </a:defRPr>
            </a:lvl1pPr>
          </a:lstStyle>
          <a:p>
            <a:pPr>
              <a:defRPr/>
            </a:pPr>
            <a:fld id="{93F7B2F5-1457-41DA-86C7-07DAE50EBCF5}" type="datetimeFigureOut">
              <a:rPr lang="en-US"/>
              <a:pPr>
                <a:defRPr/>
              </a:pPr>
              <a:t>3/11/2023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defRPr>
            </a:lvl1pPr>
          </a:lstStyle>
          <a:p>
            <a:fld id="{68E19050-37FC-4860-9715-2EB9CDF77EFE}" type="slidenum">
              <a:rPr lang="en-US" altLang="en-US"/>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eaLnBrk="1" fontAlgn="auto" hangingPunct="1">
              <a:spcBef>
                <a:spcPts val="0"/>
              </a:spcBef>
              <a:spcAft>
                <a:spcPts val="0"/>
              </a:spcAft>
              <a:defRPr>
                <a:latin typeface="+mn-lt"/>
              </a:defRPr>
            </a:lvl1pPr>
          </a:lstStyle>
          <a:p>
            <a:pPr>
              <a:defRPr/>
            </a:pPr>
            <a:fld id="{7C694635-E99F-475D-B739-8AC8DCD84C86}" type="datetimeFigureOut">
              <a:rPr lang="en-US"/>
              <a:pPr>
                <a:defRPr/>
              </a:pPr>
              <a:t>3/11/2023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defRPr>
            </a:lvl1pPr>
          </a:lstStyle>
          <a:p>
            <a:fld id="{994CBCA9-56A6-4FC0-9613-4880A5432CD6}" type="slidenum">
              <a:rPr lang="en-US" altLang="en-US"/>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1" descr="interior-02.png"/>
          <p:cNvPicPr>
            <a:picLocks noChangeAspect="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2" name="Title 1"/>
          <p:cNvSpPr>
            <a:spLocks noGrp="1"/>
          </p:cNvSpPr>
          <p:nvPr>
            <p:ph type="title"/>
          </p:nvPr>
        </p:nvSpPr>
        <p:spPr/>
        <p:txBody>
          <a:bodyPr anchor="t">
            <a:normAutofit/>
          </a:bodyPr>
          <a:lstStyle>
            <a:lvl1pPr algn="l">
              <a:defRPr sz="3600">
                <a:solidFill>
                  <a:srgbClr val="0E7492"/>
                </a:solidFill>
              </a:defRPr>
            </a:lvl1pPr>
          </a:lstStyle>
          <a:p>
            <a:r>
              <a:rPr lang="en-US" dirty="0"/>
              <a:t>Click to edit Master title style</a:t>
            </a:r>
          </a:p>
        </p:txBody>
      </p:sp>
      <p:sp>
        <p:nvSpPr>
          <p:cNvPr id="3" name="Content Placeholder 2"/>
          <p:cNvSpPr>
            <a:spLocks noGrp="1"/>
          </p:cNvSpPr>
          <p:nvPr>
            <p:ph idx="1"/>
          </p:nvPr>
        </p:nvSpPr>
        <p:spPr/>
        <p:txBody>
          <a:bodyPr/>
          <a:lstStyle>
            <a:lvl1pPr>
              <a:defRPr>
                <a:solidFill>
                  <a:srgbClr val="896631"/>
                </a:solidFill>
              </a:defRPr>
            </a:lvl1pPr>
            <a:lvl2pPr>
              <a:defRPr>
                <a:solidFill>
                  <a:srgbClr val="896631"/>
                </a:solidFill>
              </a:defRPr>
            </a:lvl2pPr>
            <a:lvl3pPr>
              <a:defRPr>
                <a:solidFill>
                  <a:srgbClr val="896631"/>
                </a:solidFill>
              </a:defRPr>
            </a:lvl3pPr>
            <a:lvl4pPr>
              <a:defRPr>
                <a:solidFill>
                  <a:srgbClr val="896631"/>
                </a:solidFill>
              </a:defRPr>
            </a:lvl4pPr>
            <a:lvl5pPr>
              <a:defRPr>
                <a:solidFill>
                  <a:srgbClr val="89663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eaLnBrk="1" fontAlgn="auto" hangingPunct="1">
              <a:spcBef>
                <a:spcPts val="0"/>
              </a:spcBef>
              <a:spcAft>
                <a:spcPts val="0"/>
              </a:spcAft>
              <a:defRPr>
                <a:latin typeface="+mn-lt"/>
              </a:defRPr>
            </a:lvl1pPr>
          </a:lstStyle>
          <a:p>
            <a:pPr>
              <a:defRPr/>
            </a:pPr>
            <a:fld id="{976836BC-A1D7-4CD4-82C5-B33554E04997}" type="datetimeFigureOut">
              <a:rPr lang="en-US"/>
              <a:pPr>
                <a:defRPr/>
              </a:pPr>
              <a:t>3/11/2023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defRPr>
            </a:lvl1pPr>
          </a:lstStyle>
          <a:p>
            <a:fld id="{295E90F3-4205-4D3C-9800-934820FDEF9E}" type="slidenum">
              <a:rPr lang="en-US" altLang="en-US"/>
              <a:pPr/>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eaLnBrk="1" fontAlgn="auto" hangingPunct="1">
              <a:spcBef>
                <a:spcPts val="0"/>
              </a:spcBef>
              <a:spcAft>
                <a:spcPts val="0"/>
              </a:spcAft>
              <a:defRPr>
                <a:latin typeface="+mn-lt"/>
              </a:defRPr>
            </a:lvl1pPr>
          </a:lstStyle>
          <a:p>
            <a:pPr>
              <a:defRPr/>
            </a:pPr>
            <a:fld id="{980DB89B-EEEB-4D83-863D-36DD82B713C5}" type="datetimeFigureOut">
              <a:rPr lang="en-US"/>
              <a:pPr>
                <a:defRPr/>
              </a:pPr>
              <a:t>3/11/2023</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defRPr>
            </a:lvl1pPr>
          </a:lstStyle>
          <a:p>
            <a:fld id="{87A1576E-432D-4672-A17A-D138AA575776}" type="slidenum">
              <a:rPr lang="en-US" altLang="en-US"/>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eaLnBrk="1" fontAlgn="auto" hangingPunct="1">
              <a:spcBef>
                <a:spcPts val="0"/>
              </a:spcBef>
              <a:spcAft>
                <a:spcPts val="0"/>
              </a:spcAft>
              <a:defRPr>
                <a:latin typeface="+mn-lt"/>
              </a:defRPr>
            </a:lvl1pPr>
          </a:lstStyle>
          <a:p>
            <a:pPr>
              <a:defRPr/>
            </a:pPr>
            <a:fld id="{DFC207CA-326C-47B8-8938-5D658A96C135}" type="datetimeFigureOut">
              <a:rPr lang="en-US"/>
              <a:pPr>
                <a:defRPr/>
              </a:pPr>
              <a:t>3/11/2023</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defRPr>
            </a:lvl1pPr>
          </a:lstStyle>
          <a:p>
            <a:pPr>
              <a:defRPr/>
            </a:pPr>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defRPr>
            </a:lvl1pPr>
          </a:lstStyle>
          <a:p>
            <a:fld id="{724B5FE8-BD0D-44B2-A138-56206DBFD3E4}" type="slidenum">
              <a:rPr lang="en-US" altLang="en-US"/>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eaLnBrk="1" fontAlgn="auto" hangingPunct="1">
              <a:spcBef>
                <a:spcPts val="0"/>
              </a:spcBef>
              <a:spcAft>
                <a:spcPts val="0"/>
              </a:spcAft>
              <a:defRPr>
                <a:latin typeface="+mn-lt"/>
              </a:defRPr>
            </a:lvl1pPr>
          </a:lstStyle>
          <a:p>
            <a:pPr>
              <a:defRPr/>
            </a:pPr>
            <a:fld id="{5E9E9F4C-D976-4258-879F-FD95C859EF41}" type="datetimeFigureOut">
              <a:rPr lang="en-US"/>
              <a:pPr>
                <a:defRPr/>
              </a:pPr>
              <a:t>3/11/2023</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defRPr>
            </a:lvl1pPr>
          </a:lstStyle>
          <a:p>
            <a:pPr>
              <a:defRPr/>
            </a:pPr>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defRPr>
            </a:lvl1pPr>
          </a:lstStyle>
          <a:p>
            <a:fld id="{290F3F97-919C-4445-BCB3-9A092ABC3E08}" type="slidenum">
              <a:rPr lang="en-US" altLang="en-US"/>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eaLnBrk="1" fontAlgn="auto" hangingPunct="1">
              <a:spcBef>
                <a:spcPts val="0"/>
              </a:spcBef>
              <a:spcAft>
                <a:spcPts val="0"/>
              </a:spcAft>
              <a:defRPr>
                <a:latin typeface="+mn-lt"/>
              </a:defRPr>
            </a:lvl1pPr>
          </a:lstStyle>
          <a:p>
            <a:pPr>
              <a:defRPr/>
            </a:pPr>
            <a:fld id="{D460370F-7652-48E4-BC70-2DF6B29444AE}" type="datetimeFigureOut">
              <a:rPr lang="en-US"/>
              <a:pPr>
                <a:defRPr/>
              </a:pPr>
              <a:t>3/11/2023</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defRPr>
            </a:lvl1pPr>
          </a:lstStyle>
          <a:p>
            <a:pPr>
              <a:defRPr/>
            </a:pPr>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defRPr>
            </a:lvl1pPr>
          </a:lstStyle>
          <a:p>
            <a:fld id="{C6E04980-4BEE-4D81-912E-977480D098AC}" type="slidenum">
              <a:rPr lang="en-US" altLang="en-US"/>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eaLnBrk="1" fontAlgn="auto" hangingPunct="1">
              <a:spcBef>
                <a:spcPts val="0"/>
              </a:spcBef>
              <a:spcAft>
                <a:spcPts val="0"/>
              </a:spcAft>
              <a:defRPr>
                <a:latin typeface="+mn-lt"/>
              </a:defRPr>
            </a:lvl1pPr>
          </a:lstStyle>
          <a:p>
            <a:pPr>
              <a:defRPr/>
            </a:pPr>
            <a:fld id="{FD67948F-9C83-4D23-80BC-D7300F5DD285}" type="datetimeFigureOut">
              <a:rPr lang="en-US"/>
              <a:pPr>
                <a:defRPr/>
              </a:pPr>
              <a:t>3/11/2023</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defRPr>
            </a:lvl1pPr>
          </a:lstStyle>
          <a:p>
            <a:fld id="{9D3A8D22-F99E-489A-A7F3-86477B80B922}" type="slidenum">
              <a:rPr lang="en-US" altLang="en-US"/>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eaLnBrk="1" fontAlgn="auto" hangingPunct="1">
              <a:spcBef>
                <a:spcPts val="0"/>
              </a:spcBef>
              <a:spcAft>
                <a:spcPts val="0"/>
              </a:spcAft>
              <a:defRPr>
                <a:latin typeface="+mn-lt"/>
              </a:defRPr>
            </a:lvl1pPr>
          </a:lstStyle>
          <a:p>
            <a:pPr>
              <a:defRPr/>
            </a:pPr>
            <a:fld id="{49D37532-2AE7-48D4-939B-418A1902EFFE}" type="datetimeFigureOut">
              <a:rPr lang="en-US"/>
              <a:pPr>
                <a:defRPr/>
              </a:pPr>
              <a:t>3/11/2023</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defRPr>
            </a:lvl1pPr>
          </a:lstStyle>
          <a:p>
            <a:fld id="{8318F22D-229B-44E0-B341-DBC61976C124}" type="slidenum">
              <a:rPr lang="en-US" altLang="en-US"/>
              <a:pPr/>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Lst>
  <p:txStyles>
    <p:title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anose="020F0502020204030204" pitchFamily="34" charset="0"/>
        </a:defRPr>
      </a:lvl2pPr>
      <a:lvl3pPr algn="ctr" defTabSz="457200" rtl="0" eaLnBrk="0" fontAlgn="base" hangingPunct="0">
        <a:spcBef>
          <a:spcPct val="0"/>
        </a:spcBef>
        <a:spcAft>
          <a:spcPct val="0"/>
        </a:spcAft>
        <a:defRPr sz="4400">
          <a:solidFill>
            <a:schemeClr val="tx1"/>
          </a:solidFill>
          <a:latin typeface="Calibri" panose="020F0502020204030204" pitchFamily="34" charset="0"/>
        </a:defRPr>
      </a:lvl3pPr>
      <a:lvl4pPr algn="ctr" defTabSz="457200" rtl="0" eaLnBrk="0" fontAlgn="base" hangingPunct="0">
        <a:spcBef>
          <a:spcPct val="0"/>
        </a:spcBef>
        <a:spcAft>
          <a:spcPct val="0"/>
        </a:spcAft>
        <a:defRPr sz="4400">
          <a:solidFill>
            <a:schemeClr val="tx1"/>
          </a:solidFill>
          <a:latin typeface="Calibri" panose="020F0502020204030204" pitchFamily="34" charset="0"/>
        </a:defRPr>
      </a:lvl4pPr>
      <a:lvl5pPr algn="ctr" defTabSz="457200" rtl="0" eaLnBrk="0" fontAlgn="base" hangingPunct="0">
        <a:spcBef>
          <a:spcPct val="0"/>
        </a:spcBef>
        <a:spcAft>
          <a:spcPct val="0"/>
        </a:spcAft>
        <a:defRPr sz="4400">
          <a:solidFill>
            <a:schemeClr val="tx1"/>
          </a:solidFill>
          <a:latin typeface="Calibri" panose="020F0502020204030204" pitchFamily="34" charset="0"/>
        </a:defRPr>
      </a:lvl5pPr>
      <a:lvl6pPr marL="457200" algn="ctr" defTabSz="457200" rtl="0" fontAlgn="base">
        <a:spcBef>
          <a:spcPct val="0"/>
        </a:spcBef>
        <a:spcAft>
          <a:spcPct val="0"/>
        </a:spcAft>
        <a:defRPr sz="4400">
          <a:solidFill>
            <a:schemeClr val="tx1"/>
          </a:solidFill>
          <a:latin typeface="Calibri" panose="020F0502020204030204" pitchFamily="34" charset="0"/>
        </a:defRPr>
      </a:lvl6pPr>
      <a:lvl7pPr marL="914400" algn="ctr" defTabSz="457200" rtl="0" fontAlgn="base">
        <a:spcBef>
          <a:spcPct val="0"/>
        </a:spcBef>
        <a:spcAft>
          <a:spcPct val="0"/>
        </a:spcAft>
        <a:defRPr sz="4400">
          <a:solidFill>
            <a:schemeClr val="tx1"/>
          </a:solidFill>
          <a:latin typeface="Calibri" panose="020F0502020204030204" pitchFamily="34" charset="0"/>
        </a:defRPr>
      </a:lvl7pPr>
      <a:lvl8pPr marL="1371600" algn="ctr" defTabSz="457200" rtl="0" fontAlgn="base">
        <a:spcBef>
          <a:spcPct val="0"/>
        </a:spcBef>
        <a:spcAft>
          <a:spcPct val="0"/>
        </a:spcAft>
        <a:defRPr sz="4400">
          <a:solidFill>
            <a:schemeClr val="tx1"/>
          </a:solidFill>
          <a:latin typeface="Calibri" panose="020F0502020204030204" pitchFamily="34" charset="0"/>
        </a:defRPr>
      </a:lvl8pPr>
      <a:lvl9pPr marL="1828800" algn="ctr" defTabSz="457200"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doi.org/10.1002/alr.21606" TargetMode="External"/><Relationship Id="rId2" Type="http://schemas.openxmlformats.org/officeDocument/2006/relationships/hyperlink" Target="https://doi.org/10.1016/j.jaci.2006.11.281" TargetMode="External"/><Relationship Id="rId1" Type="http://schemas.openxmlformats.org/officeDocument/2006/relationships/slideLayout" Target="../slideLayouts/slideLayout2.xml"/><Relationship Id="rId5" Type="http://schemas.openxmlformats.org/officeDocument/2006/relationships/hyperlink" Target="https://doi.org/10.1080/02770903.2017.1290105" TargetMode="External"/><Relationship Id="rId4" Type="http://schemas.openxmlformats.org/officeDocument/2006/relationships/hyperlink" Target="https://www.who.int/news-room/fact-sheets/detail/asthm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ctrTitle"/>
          </p:nvPr>
        </p:nvSpPr>
        <p:spPr>
          <a:xfrm>
            <a:off x="495300" y="1425575"/>
            <a:ext cx="6096000" cy="1470025"/>
          </a:xfrm>
        </p:spPr>
        <p:txBody>
          <a:bodyPr/>
          <a:lstStyle/>
          <a:p>
            <a:pPr algn="ctr"/>
            <a:r>
              <a:rPr lang="en-US" dirty="0" smtClean="0"/>
              <a:t>Asthma and Stepwise Management</a:t>
            </a:r>
            <a:endParaRPr lang="en-US" dirty="0"/>
          </a:p>
        </p:txBody>
      </p:sp>
      <p:sp>
        <p:nvSpPr>
          <p:cNvPr id="13315" name="Subtitle 2"/>
          <p:cNvSpPr>
            <a:spLocks noGrp="1"/>
          </p:cNvSpPr>
          <p:nvPr>
            <p:ph type="subTitle" idx="1"/>
          </p:nvPr>
        </p:nvSpPr>
        <p:spPr>
          <a:xfrm>
            <a:off x="495300" y="3039413"/>
            <a:ext cx="6400800" cy="1776701"/>
          </a:xfrm>
        </p:spPr>
        <p:txBody>
          <a:bodyPr>
            <a:normAutofit fontScale="85000" lnSpcReduction="20000"/>
          </a:bodyPr>
          <a:lstStyle/>
          <a:p>
            <a:pPr algn="ctr" eaLnBrk="1" hangingPunct="1"/>
            <a:r>
              <a:rPr lang="en-US" altLang="en-US" dirty="0" smtClean="0">
                <a:latin typeface="Arial" charset="0"/>
                <a:cs typeface="Arial" charset="0"/>
              </a:rPr>
              <a:t>Student’s Name:</a:t>
            </a:r>
          </a:p>
          <a:p>
            <a:pPr algn="ctr" eaLnBrk="1" hangingPunct="1"/>
            <a:r>
              <a:rPr lang="en-US" altLang="en-US" dirty="0" smtClean="0">
                <a:latin typeface="Arial" charset="0"/>
                <a:cs typeface="Arial" charset="0"/>
              </a:rPr>
              <a:t>Institution:</a:t>
            </a:r>
          </a:p>
          <a:p>
            <a:pPr algn="ctr" eaLnBrk="1" hangingPunct="1"/>
            <a:r>
              <a:rPr lang="en-US" altLang="en-US" dirty="0" smtClean="0">
                <a:latin typeface="Arial" charset="0"/>
                <a:cs typeface="Arial" charset="0"/>
              </a:rPr>
              <a:t>Course:</a:t>
            </a:r>
          </a:p>
          <a:p>
            <a:pPr algn="ctr" eaLnBrk="1" hangingPunct="1"/>
            <a:r>
              <a:rPr lang="en-US" altLang="en-US" dirty="0" smtClean="0">
                <a:latin typeface="Arial" charset="0"/>
                <a:cs typeface="Arial" charset="0"/>
              </a:rPr>
              <a:t>Professor:</a:t>
            </a:r>
          </a:p>
          <a:p>
            <a:pPr algn="ctr" eaLnBrk="1" hangingPunct="1"/>
            <a:r>
              <a:rPr lang="en-US" altLang="en-US" dirty="0" smtClean="0">
                <a:latin typeface="Arial" charset="0"/>
                <a:cs typeface="Arial" charset="0"/>
              </a:rPr>
              <a:t>Date: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eaLnBrk="1" fontAlgn="auto" hangingPunct="1">
              <a:spcAft>
                <a:spcPts val="0"/>
              </a:spcAft>
              <a:defRPr/>
            </a:pPr>
            <a:r>
              <a:rPr lang="en-US" dirty="0" smtClean="0">
                <a:latin typeface="Times New Roman" pitchFamily="18" charset="0"/>
                <a:cs typeface="Times New Roman" pitchFamily="18" charset="0"/>
              </a:rPr>
              <a:t>Introduction </a:t>
            </a:r>
          </a:p>
        </p:txBody>
      </p:sp>
      <p:sp>
        <p:nvSpPr>
          <p:cNvPr id="3" name="Content Placeholder 2"/>
          <p:cNvSpPr>
            <a:spLocks noGrp="1"/>
          </p:cNvSpPr>
          <p:nvPr>
            <p:ph idx="1"/>
          </p:nvPr>
        </p:nvSpPr>
        <p:spPr>
          <a:xfrm>
            <a:off x="457200" y="1417639"/>
            <a:ext cx="8229600" cy="1117743"/>
          </a:xfrm>
        </p:spPr>
        <p:txBody>
          <a:bodyPr rtlCol="0">
            <a:normAutofit/>
          </a:bodyPr>
          <a:lstStyle/>
          <a:p>
            <a:pPr eaLnBrk="1" fontAlgn="auto" hangingPunct="1">
              <a:spcAft>
                <a:spcPts val="0"/>
              </a:spcAft>
              <a:buFont typeface="Arial"/>
              <a:buChar char="•"/>
              <a:defRPr/>
            </a:pPr>
            <a:r>
              <a:rPr lang="en-US" sz="2000" dirty="0" smtClean="0">
                <a:latin typeface="Times New Roman" pitchFamily="18" charset="0"/>
                <a:cs typeface="Times New Roman" pitchFamily="18" charset="0"/>
              </a:rPr>
              <a:t>Asthma </a:t>
            </a:r>
            <a:r>
              <a:rPr lang="en-US" sz="2000" dirty="0" smtClean="0">
                <a:latin typeface="Times New Roman" pitchFamily="18" charset="0"/>
                <a:cs typeface="Times New Roman" pitchFamily="18" charset="0"/>
              </a:rPr>
              <a:t>is a critical health complication of breathing difficulties</a:t>
            </a:r>
          </a:p>
          <a:p>
            <a:pPr eaLnBrk="1" fontAlgn="auto" hangingPunct="1">
              <a:spcAft>
                <a:spcPts val="0"/>
              </a:spcAft>
              <a:buFont typeface="Arial"/>
              <a:buChar char="•"/>
              <a:defRPr/>
            </a:pPr>
            <a:r>
              <a:rPr lang="en-US" sz="2000" dirty="0" smtClean="0">
                <a:latin typeface="Times New Roman" pitchFamily="18" charset="0"/>
                <a:cs typeface="Times New Roman" pitchFamily="18" charset="0"/>
              </a:rPr>
              <a:t>It results from narrowed and swollen airways and excessive mucus </a:t>
            </a:r>
            <a:r>
              <a:rPr lang="en-US" sz="2000" dirty="0" smtClean="0">
                <a:latin typeface="Times New Roman" pitchFamily="18" charset="0"/>
                <a:cs typeface="Times New Roman" pitchFamily="18" charset="0"/>
              </a:rPr>
              <a:t>production</a:t>
            </a:r>
            <a:endParaRPr lang="en-US" sz="2000" dirty="0" smtClean="0">
              <a:latin typeface="Times New Roman" pitchFamily="18" charset="0"/>
              <a:cs typeface="Times New Roman" pitchFamily="18" charset="0"/>
            </a:endParaRPr>
          </a:p>
        </p:txBody>
      </p:sp>
      <p:pic>
        <p:nvPicPr>
          <p:cNvPr id="4" name="Picture 3" descr="15-asthma-schematic.jpg"/>
          <p:cNvPicPr>
            <a:picLocks noChangeAspect="1"/>
          </p:cNvPicPr>
          <p:nvPr/>
        </p:nvPicPr>
        <p:blipFill>
          <a:blip r:embed="rId3"/>
          <a:stretch>
            <a:fillRect/>
          </a:stretch>
        </p:blipFill>
        <p:spPr>
          <a:xfrm>
            <a:off x="4707948" y="2971801"/>
            <a:ext cx="3978852" cy="2500992"/>
          </a:xfrm>
          <a:prstGeom prst="rect">
            <a:avLst/>
          </a:prstGeom>
        </p:spPr>
      </p:pic>
      <p:sp>
        <p:nvSpPr>
          <p:cNvPr id="5" name="Content Placeholder 2"/>
          <p:cNvSpPr txBox="1">
            <a:spLocks/>
          </p:cNvSpPr>
          <p:nvPr/>
        </p:nvSpPr>
        <p:spPr bwMode="auto">
          <a:xfrm>
            <a:off x="457200" y="2556411"/>
            <a:ext cx="3865418" cy="3678134"/>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rmAutofit lnSpcReduction="10000"/>
          </a:bodyPr>
          <a:lstStyle/>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en-US" sz="2000" b="0" i="0" u="none" strike="noStrike" kern="1200" cap="none" spc="0" normalizeH="0" baseline="0" noProof="0" dirty="0" smtClean="0">
                <a:ln>
                  <a:noFill/>
                </a:ln>
                <a:solidFill>
                  <a:srgbClr val="896631"/>
                </a:solidFill>
                <a:effectLst/>
                <a:uLnTx/>
                <a:uFillTx/>
                <a:latin typeface="Times New Roman" pitchFamily="18" charset="0"/>
                <a:ea typeface="+mn-ea"/>
                <a:cs typeface="Times New Roman" pitchFamily="18" charset="0"/>
              </a:rPr>
              <a:t>The WHO data;</a:t>
            </a:r>
          </a:p>
          <a:p>
            <a:pPr marL="742950" marR="0" lvl="1" indent="-285750" algn="l" defTabSz="457200" rtl="0" eaLnBrk="1" fontAlgn="auto" latinLnBrk="0" hangingPunct="1">
              <a:lnSpc>
                <a:spcPct val="100000"/>
              </a:lnSpc>
              <a:spcBef>
                <a:spcPct val="20000"/>
              </a:spcBef>
              <a:spcAft>
                <a:spcPts val="0"/>
              </a:spcAft>
              <a:buClrTx/>
              <a:buSzTx/>
              <a:buFont typeface="Wingdings" pitchFamily="2" charset="2"/>
              <a:buChar char="q"/>
              <a:tabLst/>
              <a:defRPr/>
            </a:pPr>
            <a:r>
              <a:rPr kumimoji="0" lang="en-US" sz="1800" b="0" i="0" u="none" strike="noStrike" kern="1200" cap="none" spc="0" normalizeH="0" baseline="0" noProof="0" dirty="0" smtClean="0">
                <a:ln>
                  <a:noFill/>
                </a:ln>
                <a:solidFill>
                  <a:srgbClr val="896631"/>
                </a:solidFill>
                <a:effectLst/>
                <a:uLnTx/>
                <a:uFillTx/>
                <a:latin typeface="Times New Roman" pitchFamily="18" charset="0"/>
                <a:ea typeface="+mn-ea"/>
                <a:cs typeface="Times New Roman" pitchFamily="18" charset="0"/>
              </a:rPr>
              <a:t>About 262 million people globally were diagnosed with Asthma in 2019</a:t>
            </a:r>
          </a:p>
          <a:p>
            <a:pPr marL="742950" marR="0" lvl="1" indent="-285750" algn="l" defTabSz="457200" rtl="0" eaLnBrk="1" fontAlgn="auto" latinLnBrk="0" hangingPunct="1">
              <a:lnSpc>
                <a:spcPct val="100000"/>
              </a:lnSpc>
              <a:spcBef>
                <a:spcPct val="20000"/>
              </a:spcBef>
              <a:spcAft>
                <a:spcPts val="0"/>
              </a:spcAft>
              <a:buClrTx/>
              <a:buSzTx/>
              <a:buFont typeface="Wingdings" pitchFamily="2" charset="2"/>
              <a:buChar char="q"/>
              <a:tabLst/>
              <a:defRPr/>
            </a:pPr>
            <a:r>
              <a:rPr kumimoji="0" lang="en-US" sz="1800" b="0" i="0" u="none" strike="noStrike" kern="1200" cap="none" spc="0" normalizeH="0" baseline="0" noProof="0" dirty="0" smtClean="0">
                <a:ln>
                  <a:noFill/>
                </a:ln>
                <a:solidFill>
                  <a:srgbClr val="896631"/>
                </a:solidFill>
                <a:effectLst/>
                <a:uLnTx/>
                <a:uFillTx/>
                <a:latin typeface="Times New Roman" pitchFamily="18" charset="0"/>
                <a:ea typeface="+mn-ea"/>
                <a:cs typeface="Times New Roman" pitchFamily="18" charset="0"/>
              </a:rPr>
              <a:t>It also resulted in about 500,000 deaths</a:t>
            </a:r>
          </a:p>
          <a:p>
            <a:pPr marL="742950" marR="0" lvl="1" indent="-285750" algn="l" defTabSz="457200" rtl="0" eaLnBrk="1" fontAlgn="auto" latinLnBrk="0" hangingPunct="1">
              <a:lnSpc>
                <a:spcPct val="100000"/>
              </a:lnSpc>
              <a:spcBef>
                <a:spcPct val="20000"/>
              </a:spcBef>
              <a:spcAft>
                <a:spcPts val="0"/>
              </a:spcAft>
              <a:buClrTx/>
              <a:buSzTx/>
              <a:buFont typeface="Wingdings" pitchFamily="2" charset="2"/>
              <a:buChar char="q"/>
              <a:tabLst/>
              <a:defRPr/>
            </a:pPr>
            <a:r>
              <a:rPr kumimoji="0" lang="en-US" sz="1800" b="0" i="0" u="none" strike="noStrike" kern="1200" cap="none" spc="0" normalizeH="0" baseline="0" noProof="0" dirty="0" smtClean="0">
                <a:ln>
                  <a:noFill/>
                </a:ln>
                <a:solidFill>
                  <a:srgbClr val="896631"/>
                </a:solidFill>
                <a:effectLst/>
                <a:uLnTx/>
                <a:uFillTx/>
                <a:latin typeface="Times New Roman" pitchFamily="18" charset="0"/>
                <a:ea typeface="+mn-ea"/>
                <a:cs typeface="Times New Roman" pitchFamily="18" charset="0"/>
              </a:rPr>
              <a:t>It has high prevalence in low and middle-income nations</a:t>
            </a: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en-US" sz="2000" b="0" i="0" u="none" strike="noStrike" kern="1200" cap="none" spc="0" normalizeH="0" baseline="0" noProof="0" dirty="0" smtClean="0">
                <a:ln>
                  <a:noFill/>
                </a:ln>
                <a:solidFill>
                  <a:srgbClr val="896631"/>
                </a:solidFill>
                <a:effectLst/>
                <a:uLnTx/>
                <a:uFillTx/>
                <a:latin typeface="Times New Roman" pitchFamily="18" charset="0"/>
                <a:ea typeface="+mn-ea"/>
                <a:cs typeface="Times New Roman" pitchFamily="18" charset="0"/>
              </a:rPr>
              <a:t>Symptoms - chest tightness, wheezing and coughing, and sleep disturbance due to breathing difficulties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p:cNvSpPr>
          <p:nvPr>
            <p:ph type="title"/>
          </p:nvPr>
        </p:nvSpPr>
        <p:spPr>
          <a:xfrm>
            <a:off x="457200" y="366713"/>
            <a:ext cx="8229600" cy="1143000"/>
          </a:xfrm>
        </p:spPr>
        <p:txBody>
          <a:bodyPr>
            <a:normAutofit fontScale="90000"/>
          </a:bodyPr>
          <a:lstStyle/>
          <a:p>
            <a:pPr eaLnBrk="1" hangingPunct="1"/>
            <a:r>
              <a:rPr lang="en-US" altLang="en-US" dirty="0" smtClean="0">
                <a:latin typeface="Century Schoolbook" pitchFamily="18" charset="0"/>
              </a:rPr>
              <a:t>Treatment Options For The Asthma Patient </a:t>
            </a:r>
          </a:p>
        </p:txBody>
      </p:sp>
      <p:sp>
        <p:nvSpPr>
          <p:cNvPr id="15363" name="Rectangle 3"/>
          <p:cNvSpPr>
            <a:spLocks noGrp="1"/>
          </p:cNvSpPr>
          <p:nvPr>
            <p:ph idx="1"/>
          </p:nvPr>
        </p:nvSpPr>
        <p:spPr>
          <a:xfrm>
            <a:off x="457200" y="1509713"/>
            <a:ext cx="8229600" cy="4311650"/>
          </a:xfrm>
        </p:spPr>
        <p:txBody>
          <a:bodyPr/>
          <a:lstStyle/>
          <a:p>
            <a:pPr eaLnBrk="1" hangingPunct="1">
              <a:buNone/>
            </a:pPr>
            <a:r>
              <a:rPr lang="en-US" altLang="en-US" sz="2000" b="1" dirty="0" smtClean="0">
                <a:latin typeface="Century Schoolbook" pitchFamily="18" charset="0"/>
              </a:rPr>
              <a:t>Long-term Control (</a:t>
            </a:r>
            <a:r>
              <a:rPr lang="en-US" altLang="en-US" sz="2000" b="1" dirty="0" smtClean="0">
                <a:latin typeface="Century Schoolbook" pitchFamily="18" charset="0"/>
              </a:rPr>
              <a:t>LTC) Treatment Option</a:t>
            </a:r>
          </a:p>
          <a:p>
            <a:pPr eaLnBrk="1" hangingPunct="1"/>
            <a:r>
              <a:rPr lang="en-US" altLang="en-US" sz="2000" dirty="0" smtClean="0">
                <a:latin typeface="Century Schoolbook" pitchFamily="18" charset="0"/>
              </a:rPr>
              <a:t>The LTC medication – entails daily prescriptions to reduce and prevent asthma attacks</a:t>
            </a:r>
          </a:p>
          <a:p>
            <a:pPr eaLnBrk="1" hangingPunct="1"/>
            <a:r>
              <a:rPr lang="en-US" altLang="en-US" sz="2000" dirty="0" smtClean="0">
                <a:latin typeface="Century Schoolbook" pitchFamily="18" charset="0"/>
              </a:rPr>
              <a:t>It minimizes patients’ susceptibility to asthmatic complications that impact their daily activities</a:t>
            </a:r>
          </a:p>
          <a:p>
            <a:pPr eaLnBrk="1" hangingPunct="1"/>
            <a:r>
              <a:rPr lang="en-US" altLang="en-US" sz="2000" dirty="0" smtClean="0">
                <a:latin typeface="Century Schoolbook" pitchFamily="18" charset="0"/>
              </a:rPr>
              <a:t>It entails;</a:t>
            </a:r>
          </a:p>
          <a:p>
            <a:pPr lvl="1" eaLnBrk="1" hangingPunct="1">
              <a:buFont typeface="Wingdings" pitchFamily="2" charset="2"/>
              <a:buChar char="Ø"/>
            </a:pPr>
            <a:r>
              <a:rPr lang="en-US" altLang="en-US" sz="1600" dirty="0" smtClean="0">
                <a:latin typeface="Century Schoolbook" pitchFamily="18" charset="0"/>
              </a:rPr>
              <a:t>Inhaled corticosteroids like </a:t>
            </a:r>
            <a:r>
              <a:rPr lang="en-US" altLang="en-US" sz="1600" dirty="0" err="1" smtClean="0">
                <a:latin typeface="Century Schoolbook" pitchFamily="18" charset="0"/>
              </a:rPr>
              <a:t>fluticasone</a:t>
            </a:r>
            <a:r>
              <a:rPr lang="en-US" altLang="en-US" sz="1600" dirty="0" smtClean="0">
                <a:latin typeface="Century Schoolbook" pitchFamily="18" charset="0"/>
              </a:rPr>
              <a:t>, </a:t>
            </a:r>
            <a:r>
              <a:rPr lang="en-US" altLang="en-US" sz="1600" dirty="0" err="1" smtClean="0">
                <a:latin typeface="Century Schoolbook" pitchFamily="18" charset="0"/>
              </a:rPr>
              <a:t>budesonide</a:t>
            </a:r>
            <a:r>
              <a:rPr lang="en-US" altLang="en-US" sz="1600" dirty="0" smtClean="0">
                <a:latin typeface="Century Schoolbook" pitchFamily="18" charset="0"/>
              </a:rPr>
              <a:t>, and </a:t>
            </a:r>
            <a:r>
              <a:rPr lang="en-US" altLang="en-US" sz="1600" dirty="0" err="1" smtClean="0">
                <a:latin typeface="Century Schoolbook" pitchFamily="18" charset="0"/>
              </a:rPr>
              <a:t>mometasone</a:t>
            </a:r>
            <a:endParaRPr lang="en-US" altLang="en-US" sz="1600" dirty="0" smtClean="0">
              <a:latin typeface="Century Schoolbook" pitchFamily="18" charset="0"/>
            </a:endParaRPr>
          </a:p>
          <a:p>
            <a:pPr lvl="1" eaLnBrk="1" hangingPunct="1">
              <a:buFont typeface="Wingdings" pitchFamily="2" charset="2"/>
              <a:buChar char="Ø"/>
            </a:pPr>
            <a:r>
              <a:rPr lang="en-US" altLang="en-US" sz="1600" dirty="0" err="1" smtClean="0">
                <a:latin typeface="Century Schoolbook" pitchFamily="18" charset="0"/>
              </a:rPr>
              <a:t>Leukotriene</a:t>
            </a:r>
            <a:r>
              <a:rPr lang="en-US" altLang="en-US" sz="1600" dirty="0" smtClean="0">
                <a:latin typeface="Century Schoolbook" pitchFamily="18" charset="0"/>
              </a:rPr>
              <a:t> modifiers like </a:t>
            </a:r>
            <a:r>
              <a:rPr lang="en-US" altLang="en-US" sz="1600" dirty="0" err="1" smtClean="0">
                <a:latin typeface="Century Schoolbook" pitchFamily="18" charset="0"/>
              </a:rPr>
              <a:t>zafirlukast</a:t>
            </a:r>
            <a:r>
              <a:rPr lang="en-US" altLang="en-US" sz="1600" dirty="0" smtClean="0">
                <a:latin typeface="Century Schoolbook" pitchFamily="18" charset="0"/>
              </a:rPr>
              <a:t> and </a:t>
            </a:r>
            <a:r>
              <a:rPr lang="en-US" altLang="en-US" sz="1600" dirty="0" err="1" smtClean="0">
                <a:latin typeface="Century Schoolbook" pitchFamily="18" charset="0"/>
              </a:rPr>
              <a:t>zileuton</a:t>
            </a:r>
            <a:r>
              <a:rPr lang="en-US" altLang="en-US" sz="1600" dirty="0" smtClean="0">
                <a:latin typeface="Century Schoolbook" pitchFamily="18" charset="0"/>
              </a:rPr>
              <a:t> </a:t>
            </a:r>
          </a:p>
          <a:p>
            <a:pPr lvl="1" eaLnBrk="1" hangingPunct="1">
              <a:buFont typeface="Wingdings" pitchFamily="2" charset="2"/>
              <a:buChar char="Ø"/>
            </a:pPr>
            <a:r>
              <a:rPr lang="en-US" altLang="en-US" sz="1600" dirty="0" smtClean="0">
                <a:latin typeface="Century Schoolbook" pitchFamily="18" charset="0"/>
              </a:rPr>
              <a:t>Combination inhalers like </a:t>
            </a:r>
            <a:r>
              <a:rPr lang="en-US" altLang="en-US" sz="1600" dirty="0" err="1" smtClean="0">
                <a:latin typeface="Century Schoolbook" pitchFamily="18" charset="0"/>
              </a:rPr>
              <a:t>fluticasone-salmeterol</a:t>
            </a:r>
            <a:r>
              <a:rPr lang="en-US" altLang="en-US" sz="1600" dirty="0" smtClean="0">
                <a:latin typeface="Century Schoolbook" pitchFamily="18" charset="0"/>
              </a:rPr>
              <a:t> and </a:t>
            </a:r>
            <a:r>
              <a:rPr lang="en-US" altLang="en-US" sz="1600" dirty="0" err="1" smtClean="0">
                <a:latin typeface="Century Schoolbook" pitchFamily="18" charset="0"/>
              </a:rPr>
              <a:t>fluticasone</a:t>
            </a:r>
            <a:r>
              <a:rPr lang="en-US" altLang="en-US" sz="1600" dirty="0" smtClean="0">
                <a:latin typeface="Century Schoolbook" pitchFamily="18" charset="0"/>
              </a:rPr>
              <a:t> </a:t>
            </a:r>
            <a:r>
              <a:rPr lang="en-US" altLang="en-US" sz="1600" dirty="0" err="1" smtClean="0">
                <a:latin typeface="Century Schoolbook" pitchFamily="18" charset="0"/>
              </a:rPr>
              <a:t>furoate-vilanterol</a:t>
            </a:r>
            <a:endParaRPr lang="en-US" altLang="en-US" sz="1600" dirty="0" smtClean="0">
              <a:latin typeface="Century Schoolbook" pitchFamily="18" charset="0"/>
            </a:endParaRPr>
          </a:p>
          <a:p>
            <a:pPr lvl="1" eaLnBrk="1" hangingPunct="1">
              <a:buFont typeface="Wingdings" pitchFamily="2" charset="2"/>
              <a:buChar char="Ø"/>
            </a:pPr>
            <a:r>
              <a:rPr lang="en-US" altLang="en-US" sz="1600" dirty="0" err="1" smtClean="0">
                <a:latin typeface="Century Schoolbook" pitchFamily="18" charset="0"/>
              </a:rPr>
              <a:t>Theophylline</a:t>
            </a:r>
            <a:r>
              <a:rPr lang="en-US" altLang="en-US" sz="1600" dirty="0" smtClean="0">
                <a:latin typeface="Century Schoolbook" pitchFamily="18" charset="0"/>
              </a:rPr>
              <a:t> for muscle relaxation along the airway</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Content Placeholder 2"/>
          <p:cNvSpPr>
            <a:spLocks noGrp="1"/>
          </p:cNvSpPr>
          <p:nvPr>
            <p:ph idx="1"/>
          </p:nvPr>
        </p:nvSpPr>
        <p:spPr>
          <a:xfrm>
            <a:off x="457200" y="1371600"/>
            <a:ext cx="8229600" cy="4525963"/>
          </a:xfrm>
        </p:spPr>
        <p:txBody>
          <a:bodyPr rtlCol="0">
            <a:noAutofit/>
          </a:bodyPr>
          <a:lstStyle/>
          <a:p>
            <a:pPr marL="0" indent="0" eaLnBrk="1" fontAlgn="auto" hangingPunct="1">
              <a:spcAft>
                <a:spcPts val="0"/>
              </a:spcAft>
              <a:defRPr/>
            </a:pPr>
            <a:r>
              <a:rPr lang="en-US" sz="2000" dirty="0" smtClean="0">
                <a:latin typeface="Times New Roman" pitchFamily="18" charset="0"/>
                <a:cs typeface="Times New Roman" pitchFamily="18" charset="0"/>
              </a:rPr>
              <a:t>The </a:t>
            </a:r>
            <a:r>
              <a:rPr lang="en-US" sz="2000" dirty="0" smtClean="0">
                <a:latin typeface="Times New Roman" pitchFamily="18" charset="0"/>
                <a:cs typeface="Times New Roman" pitchFamily="18" charset="0"/>
              </a:rPr>
              <a:t>QR treatment constitutes fast-acting medicine for asthma complications</a:t>
            </a:r>
          </a:p>
          <a:p>
            <a:pPr marL="0" indent="0" eaLnBrk="1" fontAlgn="auto" hangingPunct="1">
              <a:spcAft>
                <a:spcPts val="0"/>
              </a:spcAft>
              <a:defRPr/>
            </a:pPr>
            <a:r>
              <a:rPr lang="en-US" sz="2000" dirty="0" smtClean="0">
                <a:latin typeface="Times New Roman" pitchFamily="18" charset="0"/>
                <a:cs typeface="Times New Roman" pitchFamily="18" charset="0"/>
              </a:rPr>
              <a:t>It is effective for the short-term management of symptoms</a:t>
            </a:r>
          </a:p>
          <a:p>
            <a:pPr marL="0" indent="0" eaLnBrk="1" fontAlgn="auto" hangingPunct="1">
              <a:spcAft>
                <a:spcPts val="0"/>
              </a:spcAft>
              <a:defRPr/>
            </a:pPr>
            <a:r>
              <a:rPr lang="en-US" sz="2000" dirty="0" smtClean="0">
                <a:latin typeface="Times New Roman" pitchFamily="18" charset="0"/>
                <a:cs typeface="Times New Roman" pitchFamily="18" charset="0"/>
              </a:rPr>
              <a:t>It entails;</a:t>
            </a:r>
          </a:p>
          <a:p>
            <a:pPr marL="400050" lvl="1" indent="0" eaLnBrk="1" fontAlgn="auto" hangingPunct="1">
              <a:spcAft>
                <a:spcPts val="0"/>
              </a:spcAft>
              <a:defRPr/>
            </a:pPr>
            <a:r>
              <a:rPr lang="en-US" sz="1600" dirty="0" smtClean="0">
                <a:latin typeface="Times New Roman" pitchFamily="18" charset="0"/>
                <a:cs typeface="Times New Roman" pitchFamily="18" charset="0"/>
              </a:rPr>
              <a:t>Short-acting beta-agonists like </a:t>
            </a:r>
            <a:r>
              <a:rPr lang="en-US" sz="1600" dirty="0" err="1" smtClean="0">
                <a:latin typeface="Times New Roman" pitchFamily="18" charset="0"/>
                <a:cs typeface="Times New Roman" pitchFamily="18" charset="0"/>
              </a:rPr>
              <a:t>albuterol</a:t>
            </a:r>
            <a:r>
              <a:rPr lang="en-US" sz="1600" dirty="0" smtClean="0">
                <a:latin typeface="Times New Roman" pitchFamily="18" charset="0"/>
                <a:cs typeface="Times New Roman" pitchFamily="18" charset="0"/>
              </a:rPr>
              <a:t> and </a:t>
            </a:r>
            <a:r>
              <a:rPr lang="en-US" sz="1600" dirty="0" err="1" smtClean="0">
                <a:latin typeface="Times New Roman" pitchFamily="18" charset="0"/>
                <a:cs typeface="Times New Roman" pitchFamily="18" charset="0"/>
              </a:rPr>
              <a:t>levalbuterol</a:t>
            </a:r>
            <a:endParaRPr lang="en-US" sz="1600" dirty="0" smtClean="0">
              <a:latin typeface="Times New Roman" pitchFamily="18" charset="0"/>
              <a:cs typeface="Times New Roman" pitchFamily="18" charset="0"/>
            </a:endParaRPr>
          </a:p>
          <a:p>
            <a:pPr marL="400050" lvl="1" indent="0" eaLnBrk="1" fontAlgn="auto" hangingPunct="1">
              <a:spcAft>
                <a:spcPts val="0"/>
              </a:spcAft>
              <a:defRPr/>
            </a:pPr>
            <a:r>
              <a:rPr lang="en-US" sz="1600" dirty="0" smtClean="0">
                <a:latin typeface="Times New Roman" pitchFamily="18" charset="0"/>
                <a:cs typeface="Times New Roman" pitchFamily="18" charset="0"/>
              </a:rPr>
              <a:t>Quick-relief bronchodilators</a:t>
            </a:r>
          </a:p>
          <a:p>
            <a:pPr marL="400050" lvl="1" indent="0" eaLnBrk="1" fontAlgn="auto" hangingPunct="1">
              <a:spcAft>
                <a:spcPts val="0"/>
              </a:spcAft>
              <a:defRPr/>
            </a:pPr>
            <a:r>
              <a:rPr lang="en-US" sz="1600" dirty="0" err="1" smtClean="0">
                <a:latin typeface="Times New Roman" pitchFamily="18" charset="0"/>
                <a:cs typeface="Times New Roman" pitchFamily="18" charset="0"/>
              </a:rPr>
              <a:t>Anticholinergic</a:t>
            </a:r>
            <a:r>
              <a:rPr lang="en-US" sz="1600" dirty="0" smtClean="0">
                <a:latin typeface="Times New Roman" pitchFamily="18" charset="0"/>
                <a:cs typeface="Times New Roman" pitchFamily="18" charset="0"/>
              </a:rPr>
              <a:t> agents like </a:t>
            </a:r>
            <a:r>
              <a:rPr lang="en-US" sz="1600" dirty="0" err="1" smtClean="0">
                <a:latin typeface="Times New Roman" pitchFamily="18" charset="0"/>
                <a:cs typeface="Times New Roman" pitchFamily="18" charset="0"/>
              </a:rPr>
              <a:t>tiotropium</a:t>
            </a:r>
            <a:endParaRPr lang="en-US" sz="1600" dirty="0" smtClean="0">
              <a:latin typeface="Times New Roman" pitchFamily="18" charset="0"/>
              <a:cs typeface="Times New Roman" pitchFamily="18" charset="0"/>
            </a:endParaRPr>
          </a:p>
          <a:p>
            <a:pPr marL="400050" lvl="1" indent="0" eaLnBrk="1" fontAlgn="auto" hangingPunct="1">
              <a:spcAft>
                <a:spcPts val="0"/>
              </a:spcAft>
              <a:defRPr/>
            </a:pPr>
            <a:r>
              <a:rPr lang="en-US" sz="1600" dirty="0" smtClean="0">
                <a:latin typeface="Times New Roman" pitchFamily="18" charset="0"/>
                <a:cs typeface="Times New Roman" pitchFamily="18" charset="0"/>
              </a:rPr>
              <a:t>Oral and intravenous corticosteroids</a:t>
            </a:r>
          </a:p>
        </p:txBody>
      </p:sp>
      <p:sp>
        <p:nvSpPr>
          <p:cNvPr id="4" name="Rectangle 2"/>
          <p:cNvSpPr txBox="1">
            <a:spLocks noChangeArrowheads="1"/>
          </p:cNvSpPr>
          <p:nvPr/>
        </p:nvSpPr>
        <p:spPr>
          <a:xfrm>
            <a:off x="457200" y="366713"/>
            <a:ext cx="8229600" cy="1143000"/>
          </a:xfrm>
          <a:prstGeom prst="rect">
            <a:avLst/>
          </a:prstGeom>
        </p:spPr>
        <p:txBody>
          <a:bodyPr>
            <a:normAutofit/>
          </a:bodyPr>
          <a:lstStyle/>
          <a:p>
            <a:pPr eaLnBrk="1" fontAlgn="auto" hangingPunct="1">
              <a:spcAft>
                <a:spcPts val="0"/>
              </a:spcAft>
              <a:defRPr/>
            </a:pPr>
            <a:r>
              <a:rPr lang="en-US" sz="3600" dirty="0">
                <a:solidFill>
                  <a:srgbClr val="0E7492"/>
                </a:solidFill>
                <a:latin typeface="+mj-lt"/>
                <a:ea typeface="+mj-ea"/>
                <a:cs typeface="Times New Roman" pitchFamily="18" charset="0"/>
              </a:rPr>
              <a:t>Quick Relief (QR) Treatment Option</a:t>
            </a:r>
          </a:p>
        </p:txBody>
      </p:sp>
      <p:pic>
        <p:nvPicPr>
          <p:cNvPr id="5" name="Picture 4" descr="24315ed.jpg"/>
          <p:cNvPicPr>
            <a:picLocks noChangeAspect="1"/>
          </p:cNvPicPr>
          <p:nvPr/>
        </p:nvPicPr>
        <p:blipFill>
          <a:blip r:embed="rId3"/>
          <a:stretch>
            <a:fillRect/>
          </a:stretch>
        </p:blipFill>
        <p:spPr>
          <a:xfrm>
            <a:off x="1170709" y="3858272"/>
            <a:ext cx="4107873" cy="2310679"/>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Title 1"/>
          <p:cNvSpPr>
            <a:spLocks noGrp="1"/>
          </p:cNvSpPr>
          <p:nvPr>
            <p:ph type="title"/>
          </p:nvPr>
        </p:nvSpPr>
        <p:spPr>
          <a:xfrm>
            <a:off x="457200" y="381000"/>
            <a:ext cx="8229600" cy="1143000"/>
          </a:xfrm>
        </p:spPr>
        <p:txBody>
          <a:bodyPr rtlCol="0">
            <a:normAutofit fontScale="90000"/>
          </a:bodyPr>
          <a:lstStyle/>
          <a:p>
            <a:pPr eaLnBrk="1" fontAlgn="auto" hangingPunct="1">
              <a:spcAft>
                <a:spcPts val="0"/>
              </a:spcAft>
              <a:defRPr/>
            </a:pPr>
            <a:r>
              <a:rPr lang="en-US" dirty="0" smtClean="0">
                <a:latin typeface="+mn-lt"/>
                <a:cs typeface="Times New Roman" pitchFamily="18" charset="0"/>
              </a:rPr>
              <a:t>The Stepwise Approach to Asthma Treatment and Management</a:t>
            </a:r>
          </a:p>
        </p:txBody>
      </p:sp>
      <p:sp>
        <p:nvSpPr>
          <p:cNvPr id="7" name="Content Placeholder 6"/>
          <p:cNvSpPr>
            <a:spLocks noGrp="1"/>
          </p:cNvSpPr>
          <p:nvPr>
            <p:ph idx="1"/>
          </p:nvPr>
        </p:nvSpPr>
        <p:spPr>
          <a:xfrm>
            <a:off x="457200" y="1600201"/>
            <a:ext cx="8229600" cy="4447308"/>
          </a:xfrm>
        </p:spPr>
        <p:txBody>
          <a:bodyPr/>
          <a:lstStyle/>
          <a:p>
            <a:r>
              <a:rPr lang="en-US" sz="2400" dirty="0" smtClean="0"/>
              <a:t>The </a:t>
            </a:r>
            <a:r>
              <a:rPr lang="en-US" sz="2400" dirty="0" smtClean="0"/>
              <a:t>Stepwise approach is vital for asthma treatment and management</a:t>
            </a:r>
          </a:p>
          <a:p>
            <a:r>
              <a:rPr lang="en-US" sz="2400" dirty="0" smtClean="0"/>
              <a:t>It entails stepping up and stepping down medications</a:t>
            </a:r>
          </a:p>
          <a:p>
            <a:r>
              <a:rPr lang="en-US" sz="2400" dirty="0" smtClean="0"/>
              <a:t>In this case;</a:t>
            </a:r>
          </a:p>
          <a:p>
            <a:pPr lvl="1"/>
            <a:r>
              <a:rPr lang="en-US" sz="1800" dirty="0" smtClean="0"/>
              <a:t>The doctor prescribes a higher dosage after the first diagnosis</a:t>
            </a:r>
          </a:p>
          <a:p>
            <a:pPr lvl="1"/>
            <a:r>
              <a:rPr lang="en-US" sz="1800" dirty="0" smtClean="0"/>
              <a:t>After that, the clinician lowers the prescriptions to levels that control and manage asthma symptoms</a:t>
            </a:r>
          </a:p>
          <a:p>
            <a:pPr lvl="1"/>
            <a:r>
              <a:rPr lang="en-US" sz="1800" dirty="0" smtClean="0"/>
              <a:t>The doctor may step "up" or step "down" the treatment until he attains balance in the medication dose</a:t>
            </a:r>
          </a:p>
          <a:p>
            <a:endParaRPr lang="en-US"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p:cNvSpPr>
            <a:spLocks noGrp="1"/>
          </p:cNvSpPr>
          <p:nvPr>
            <p:ph idx="1"/>
          </p:nvPr>
        </p:nvSpPr>
        <p:spPr>
          <a:xfrm>
            <a:off x="457200" y="1787236"/>
            <a:ext cx="8229600" cy="4232564"/>
          </a:xfrm>
        </p:spPr>
        <p:txBody>
          <a:bodyPr/>
          <a:lstStyle/>
          <a:p>
            <a:pPr eaLnBrk="1" hangingPunct="1"/>
            <a:r>
              <a:rPr lang="en-US" altLang="en-US" sz="2000" dirty="0" smtClean="0">
                <a:latin typeface="Times New Roman" pitchFamily="18" charset="0"/>
                <a:cs typeface="Times New Roman" pitchFamily="18" charset="0"/>
              </a:rPr>
              <a:t>Stepwise </a:t>
            </a:r>
            <a:r>
              <a:rPr lang="en-US" altLang="en-US" sz="2000" dirty="0" smtClean="0">
                <a:latin typeface="Times New Roman" pitchFamily="18" charset="0"/>
                <a:cs typeface="Times New Roman" pitchFamily="18" charset="0"/>
              </a:rPr>
              <a:t>management is vital in controlling symptom progression in chronic asthma</a:t>
            </a:r>
          </a:p>
          <a:p>
            <a:pPr eaLnBrk="1" hangingPunct="1"/>
            <a:r>
              <a:rPr lang="en-US" altLang="en-US" sz="2000" dirty="0" smtClean="0">
                <a:latin typeface="Times New Roman" pitchFamily="18" charset="0"/>
                <a:cs typeface="Times New Roman" pitchFamily="18" charset="0"/>
              </a:rPr>
              <a:t>It assists the clinicians to;</a:t>
            </a:r>
          </a:p>
          <a:p>
            <a:pPr lvl="1" eaLnBrk="1" hangingPunct="1"/>
            <a:r>
              <a:rPr lang="en-US" altLang="en-US" sz="1600" dirty="0" smtClean="0">
                <a:latin typeface="Times New Roman" pitchFamily="18" charset="0"/>
                <a:cs typeface="Times New Roman" pitchFamily="18" charset="0"/>
              </a:rPr>
              <a:t>Adjust the medication dosage based on the client's condition</a:t>
            </a:r>
          </a:p>
          <a:p>
            <a:pPr lvl="1" eaLnBrk="1" hangingPunct="1"/>
            <a:r>
              <a:rPr lang="en-US" altLang="en-US" sz="1600" dirty="0" smtClean="0">
                <a:latin typeface="Times New Roman" pitchFamily="18" charset="0"/>
                <a:cs typeface="Times New Roman" pitchFamily="18" charset="0"/>
              </a:rPr>
              <a:t>It ensures constant monitoring of the patient's health</a:t>
            </a:r>
          </a:p>
          <a:p>
            <a:pPr eaLnBrk="1" hangingPunct="1"/>
            <a:r>
              <a:rPr lang="en-US" altLang="en-US" sz="2000" dirty="0" smtClean="0">
                <a:latin typeface="Times New Roman" pitchFamily="18" charset="0"/>
                <a:cs typeface="Times New Roman" pitchFamily="18" charset="0"/>
              </a:rPr>
              <a:t>The patients benefit through; </a:t>
            </a:r>
          </a:p>
          <a:p>
            <a:pPr lvl="1" eaLnBrk="1" hangingPunct="1"/>
            <a:r>
              <a:rPr lang="en-US" altLang="en-US" sz="1600" dirty="0" smtClean="0">
                <a:latin typeface="Times New Roman" pitchFamily="18" charset="0"/>
                <a:cs typeface="Times New Roman" pitchFamily="18" charset="0"/>
              </a:rPr>
              <a:t>Guaranteed access to quality and safe intervention</a:t>
            </a:r>
          </a:p>
          <a:p>
            <a:pPr lvl="1" eaLnBrk="1" hangingPunct="1"/>
            <a:r>
              <a:rPr lang="en-US" altLang="en-US" sz="1600" dirty="0" smtClean="0">
                <a:latin typeface="Times New Roman" pitchFamily="18" charset="0"/>
                <a:cs typeface="Times New Roman" pitchFamily="18" charset="0"/>
              </a:rPr>
              <a:t>It enhances individualized care</a:t>
            </a:r>
          </a:p>
        </p:txBody>
      </p:sp>
      <p:sp>
        <p:nvSpPr>
          <p:cNvPr id="4" name="Title 1"/>
          <p:cNvSpPr txBox="1">
            <a:spLocks/>
          </p:cNvSpPr>
          <p:nvPr/>
        </p:nvSpPr>
        <p:spPr bwMode="auto">
          <a:xfrm>
            <a:off x="533400" y="350838"/>
            <a:ext cx="8229600" cy="1143000"/>
          </a:xfrm>
          <a:prstGeom prst="rect">
            <a:avLst/>
          </a:prstGeom>
          <a:noFill/>
          <a:ln w="9525">
            <a:noFill/>
            <a:miter lim="800000"/>
            <a:headEnd/>
            <a:tailEnd/>
          </a:ln>
        </p:spPr>
        <p:txBody>
          <a:bodyPr anchor="ctr"/>
          <a:lstStyle/>
          <a:p>
            <a:pPr fontAlgn="auto">
              <a:spcBef>
                <a:spcPts val="0"/>
              </a:spcBef>
              <a:spcAft>
                <a:spcPts val="0"/>
              </a:spcAft>
              <a:defRPr/>
            </a:pPr>
            <a:r>
              <a:rPr lang="en-US" sz="3600" kern="0" dirty="0">
                <a:solidFill>
                  <a:srgbClr val="0E7492"/>
                </a:solidFill>
                <a:latin typeface="+mn-lt"/>
                <a:ea typeface="+mj-ea"/>
                <a:cs typeface="Times New Roman" pitchFamily="18" charset="0"/>
              </a:rPr>
              <a:t>The Importance of the Stepwise Management Approach</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Conclusion </a:t>
            </a:r>
            <a:endParaRPr lang="en-US" dirty="0"/>
          </a:p>
        </p:txBody>
      </p:sp>
      <p:sp>
        <p:nvSpPr>
          <p:cNvPr id="3" name="Content Placeholder 2"/>
          <p:cNvSpPr>
            <a:spLocks noGrp="1"/>
          </p:cNvSpPr>
          <p:nvPr>
            <p:ph idx="1"/>
          </p:nvPr>
        </p:nvSpPr>
        <p:spPr/>
        <p:txBody>
          <a:bodyPr/>
          <a:lstStyle/>
          <a:p>
            <a:r>
              <a:rPr lang="en-US" sz="2000" dirty="0" smtClean="0"/>
              <a:t>Patients </a:t>
            </a:r>
            <a:r>
              <a:rPr lang="en-US" sz="2000" dirty="0" smtClean="0"/>
              <a:t>with asthma require urgent medical intervention to mitigate adverse complications</a:t>
            </a:r>
          </a:p>
          <a:p>
            <a:r>
              <a:rPr lang="en-US" sz="2000" dirty="0" smtClean="0"/>
              <a:t>Severe asthma causes prolonged hospitalization and emergency room visits</a:t>
            </a:r>
          </a:p>
          <a:p>
            <a:r>
              <a:rPr lang="en-US" sz="2000" dirty="0" smtClean="0"/>
              <a:t>The Long-term control (LTC) Treatment Option is vital for individuals with chronic asthma</a:t>
            </a:r>
          </a:p>
          <a:p>
            <a:r>
              <a:rPr lang="en-US" sz="2000" dirty="0" smtClean="0"/>
              <a:t>Besides, the Quick Relief (QR) option for short-term relief of adverse asthma symptoms</a:t>
            </a:r>
          </a:p>
          <a:p>
            <a:r>
              <a:rPr lang="en-US" sz="2000" dirty="0" smtClean="0"/>
              <a:t>The stepwise management approach helps to gain and maintain control of the disease</a:t>
            </a:r>
          </a:p>
          <a:p>
            <a:endParaRPr lang="en-US"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377825"/>
            <a:ext cx="8229600" cy="1143000"/>
          </a:xfrm>
        </p:spPr>
        <p:txBody>
          <a:bodyPr rtlCol="0"/>
          <a:lstStyle/>
          <a:p>
            <a:pPr eaLnBrk="1" fontAlgn="auto" hangingPunct="1">
              <a:spcAft>
                <a:spcPts val="0"/>
              </a:spcAft>
              <a:defRPr/>
            </a:pPr>
            <a:r>
              <a:rPr lang="en-US" dirty="0">
                <a:latin typeface="+mn-lt"/>
                <a:cs typeface="Times New Roman" pitchFamily="18" charset="0"/>
              </a:rPr>
              <a:t>References</a:t>
            </a:r>
          </a:p>
        </p:txBody>
      </p:sp>
      <p:sp>
        <p:nvSpPr>
          <p:cNvPr id="19459" name="Content Placeholder 2"/>
          <p:cNvSpPr>
            <a:spLocks noGrp="1"/>
          </p:cNvSpPr>
          <p:nvPr>
            <p:ph idx="1"/>
          </p:nvPr>
        </p:nvSpPr>
        <p:spPr>
          <a:xfrm>
            <a:off x="457200" y="1143000"/>
            <a:ext cx="8229600" cy="4525963"/>
          </a:xfrm>
        </p:spPr>
        <p:txBody>
          <a:bodyPr/>
          <a:lstStyle/>
          <a:p>
            <a:pPr>
              <a:buNone/>
            </a:pPr>
            <a:r>
              <a:rPr lang="en-US" sz="2000" dirty="0" err="1" smtClean="0"/>
              <a:t>Butz</a:t>
            </a:r>
            <a:r>
              <a:rPr lang="en-US" sz="2000" dirty="0" smtClean="0"/>
              <a:t>, A., Land, C., Walker, J., &amp; Bollinger, M. E. (2007). Improving Asthma Communication With Inner City Parents: Does It Work? </a:t>
            </a:r>
            <a:r>
              <a:rPr lang="en-US" sz="2000" i="1" dirty="0" smtClean="0"/>
              <a:t>Journal of Allergy and Clinical Immunology</a:t>
            </a:r>
            <a:r>
              <a:rPr lang="en-US" sz="2000" dirty="0" smtClean="0"/>
              <a:t>, </a:t>
            </a:r>
            <a:r>
              <a:rPr lang="en-US" sz="2000" i="1" dirty="0" smtClean="0"/>
              <a:t>119</a:t>
            </a:r>
            <a:r>
              <a:rPr lang="en-US" sz="2000" dirty="0" smtClean="0"/>
              <a:t>(1), S66. </a:t>
            </a:r>
            <a:r>
              <a:rPr lang="en-US" sz="2000" u="sng" dirty="0" smtClean="0">
                <a:hlinkClick r:id="rId2"/>
              </a:rPr>
              <a:t>https://doi.org/10.1016/j.jaci.2006.11.281</a:t>
            </a:r>
            <a:endParaRPr lang="en-US" sz="2000" dirty="0" smtClean="0"/>
          </a:p>
          <a:p>
            <a:pPr>
              <a:buNone/>
            </a:pPr>
            <a:r>
              <a:rPr lang="en-US" sz="2000" dirty="0" smtClean="0"/>
              <a:t>Khalid, A. N. (2015). Stepwise management of asthma. </a:t>
            </a:r>
            <a:r>
              <a:rPr lang="en-US" sz="2000" i="1" dirty="0" smtClean="0"/>
              <a:t>International Forum of Allergy &amp; </a:t>
            </a:r>
            <a:r>
              <a:rPr lang="en-US" sz="2000" i="1" dirty="0" err="1" smtClean="0"/>
              <a:t>Rhinology</a:t>
            </a:r>
            <a:r>
              <a:rPr lang="en-US" sz="2000" dirty="0" smtClean="0"/>
              <a:t>, </a:t>
            </a:r>
            <a:r>
              <a:rPr lang="en-US" sz="2000" i="1" dirty="0" smtClean="0"/>
              <a:t>5</a:t>
            </a:r>
            <a:r>
              <a:rPr lang="en-US" sz="2000" dirty="0" smtClean="0"/>
              <a:t>(S1), S41–S44. </a:t>
            </a:r>
            <a:r>
              <a:rPr lang="en-US" sz="2000" u="sng" dirty="0" smtClean="0">
                <a:hlinkClick r:id="rId3"/>
              </a:rPr>
              <a:t>https://doi.org/10.1002/alr.21606</a:t>
            </a:r>
            <a:endParaRPr lang="en-US" sz="2000" dirty="0" smtClean="0"/>
          </a:p>
          <a:p>
            <a:pPr>
              <a:buNone/>
            </a:pPr>
            <a:r>
              <a:rPr lang="en-US" sz="2000" dirty="0" smtClean="0"/>
              <a:t>World Health Organization. (2022, May 11). </a:t>
            </a:r>
            <a:r>
              <a:rPr lang="en-US" sz="2000" i="1" dirty="0" smtClean="0"/>
              <a:t>Asthma</a:t>
            </a:r>
            <a:r>
              <a:rPr lang="en-US" sz="2000" dirty="0" smtClean="0"/>
              <a:t>. WHO; World Health Organization. </a:t>
            </a:r>
            <a:r>
              <a:rPr lang="en-US" sz="2000" u="sng" dirty="0" smtClean="0">
                <a:hlinkClick r:id="rId4"/>
              </a:rPr>
              <a:t>https://www.who.int/news-room/fact-sheets/detail/asthma</a:t>
            </a:r>
            <a:endParaRPr lang="en-US" sz="2000" dirty="0" smtClean="0"/>
          </a:p>
          <a:p>
            <a:pPr>
              <a:buNone/>
            </a:pPr>
            <a:r>
              <a:rPr lang="en-US" sz="2000" dirty="0" err="1" smtClean="0"/>
              <a:t>Zahran</a:t>
            </a:r>
            <a:r>
              <a:rPr lang="en-US" sz="2000" dirty="0" smtClean="0"/>
              <a:t>, H. S., Bailey, C. M., Qin, X., &amp; Johnson, C. (2017). Long-term control medication use and asthma control status among children and adults with asthma. </a:t>
            </a:r>
            <a:r>
              <a:rPr lang="en-US" sz="2000" i="1" dirty="0" smtClean="0"/>
              <a:t>Journal of Asthma</a:t>
            </a:r>
            <a:r>
              <a:rPr lang="en-US" sz="2000" dirty="0" smtClean="0"/>
              <a:t>, </a:t>
            </a:r>
            <a:r>
              <a:rPr lang="en-US" sz="2000" i="1" dirty="0" smtClean="0"/>
              <a:t>54</a:t>
            </a:r>
            <a:r>
              <a:rPr lang="en-US" sz="2000" dirty="0" smtClean="0"/>
              <a:t>(10), 1065–1072. </a:t>
            </a:r>
            <a:r>
              <a:rPr lang="en-US" sz="2000" u="sng" dirty="0" smtClean="0">
                <a:hlinkClick r:id="rId5"/>
              </a:rPr>
              <a:t>https://doi.org/10.1080/02770903.2017.1290105</a:t>
            </a:r>
            <a:endParaRPr lang="en-US" sz="2000" dirty="0" smtClean="0"/>
          </a:p>
          <a:p>
            <a:pPr marL="0" indent="0" eaLnBrk="1" hangingPunct="1">
              <a:buNone/>
            </a:pPr>
            <a:endParaRPr lang="en-US" altLang="en-US" sz="2000" dirty="0" smtClean="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3385A9E4B84A64FB7DD379ABB932914" ma:contentTypeVersion="4" ma:contentTypeDescription="Create a new document." ma:contentTypeScope="" ma:versionID="1adfd67ad53fda80fe6ac18b31fc4951">
  <xsd:schema xmlns:xsd="http://www.w3.org/2001/XMLSchema" xmlns:xs="http://www.w3.org/2001/XMLSchema" xmlns:p="http://schemas.microsoft.com/office/2006/metadata/properties" xmlns:ns2="777bf4b2-9a30-4b21-b57e-32afb2e08c7a" xmlns:ns3="05949e95-f826-48d7-a533-b053b3e74e65" targetNamespace="http://schemas.microsoft.com/office/2006/metadata/properties" ma:root="true" ma:fieldsID="ae3edbb582eadc912b3ba4aa78fff185" ns2:_="" ns3:_="">
    <xsd:import namespace="777bf4b2-9a30-4b21-b57e-32afb2e08c7a"/>
    <xsd:import namespace="05949e95-f826-48d7-a533-b053b3e74e65"/>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77bf4b2-9a30-4b21-b57e-32afb2e08c7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5949e95-f826-48d7-a533-b053b3e74e65"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D5EF372-15F8-404F-BE2A-FEC203B286F5}">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1558AE18-7795-4640-8A24-264249BECAD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77bf4b2-9a30-4b21-b57e-32afb2e08c7a"/>
    <ds:schemaRef ds:uri="05949e95-f826-48d7-a533-b053b3e74e6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2A6EAD5-9CA2-4F5D-B0F8-A960800B6E1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91</TotalTime>
  <Words>1284</Words>
  <Application>Microsoft Office PowerPoint</Application>
  <PresentationFormat>On-screen Show (4:3)</PresentationFormat>
  <Paragraphs>69</Paragraphs>
  <Slides>8</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Times New Roman</vt:lpstr>
      <vt:lpstr>Century Schoolbook</vt:lpstr>
      <vt:lpstr>Office Theme</vt:lpstr>
      <vt:lpstr>Asthma and Stepwise Management</vt:lpstr>
      <vt:lpstr>Introduction </vt:lpstr>
      <vt:lpstr>Treatment Options For The Asthma Patient </vt:lpstr>
      <vt:lpstr>Slide 4</vt:lpstr>
      <vt:lpstr>The Stepwise Approach to Asthma Treatment and Management</vt:lpstr>
      <vt:lpstr>Slide 6</vt:lpstr>
      <vt:lpstr>Conclusion </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Office 2004 Test Drive User</dc:creator>
  <cp:lastModifiedBy>Windows User</cp:lastModifiedBy>
  <cp:revision>28</cp:revision>
  <dcterms:created xsi:type="dcterms:W3CDTF">2011-12-02T05:16:38Z</dcterms:created>
  <dcterms:modified xsi:type="dcterms:W3CDTF">2023-03-11T19:34:01Z</dcterms:modified>
</cp:coreProperties>
</file>