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17" r:id="rId1"/>
  </p:sldMasterIdLst>
  <p:notesMasterIdLst>
    <p:notesMasterId r:id="rId16"/>
  </p:notesMasterIdLst>
  <p:sldIdLst>
    <p:sldId id="256" r:id="rId2"/>
    <p:sldId id="309" r:id="rId3"/>
    <p:sldId id="314" r:id="rId4"/>
    <p:sldId id="308" r:id="rId5"/>
    <p:sldId id="313" r:id="rId6"/>
    <p:sldId id="315" r:id="rId7"/>
    <p:sldId id="310" r:id="rId8"/>
    <p:sldId id="307" r:id="rId9"/>
    <p:sldId id="317" r:id="rId10"/>
    <p:sldId id="319" r:id="rId11"/>
    <p:sldId id="320" r:id="rId12"/>
    <p:sldId id="321" r:id="rId13"/>
    <p:sldId id="322" r:id="rId14"/>
    <p:sldId id="32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2" autoAdjust="0"/>
    <p:restoredTop sz="74952" autoAdjust="0"/>
  </p:normalViewPr>
  <p:slideViewPr>
    <p:cSldViewPr>
      <p:cViewPr varScale="1">
        <p:scale>
          <a:sx n="83" d="100"/>
          <a:sy n="83" d="100"/>
        </p:scale>
        <p:origin x="-2088"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82"/>
    </p:cViewPr>
  </p:sorterViewPr>
  <p:notesViewPr>
    <p:cSldViewPr>
      <p:cViewPr varScale="1">
        <p:scale>
          <a:sx n="51" d="100"/>
          <a:sy n="51" d="100"/>
        </p:scale>
        <p:origin x="297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2E79905-532E-DE2C-8C29-265042DF43C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xmlns="" id="{983EA4F6-CC31-48AC-F5B6-CB49DA43200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F2F37B7-8AB3-4193-AD8A-1FEACC707F56}" type="datetimeFigureOut">
              <a:rPr lang="en-US"/>
              <a:pPr>
                <a:defRPr/>
              </a:pPr>
              <a:t>24/04/23</a:t>
            </a:fld>
            <a:endParaRPr lang="en-US"/>
          </a:p>
        </p:txBody>
      </p:sp>
      <p:sp>
        <p:nvSpPr>
          <p:cNvPr id="4" name="Slide Image Placeholder 3">
            <a:extLst>
              <a:ext uri="{FF2B5EF4-FFF2-40B4-BE49-F238E27FC236}">
                <a16:creationId xmlns:a16="http://schemas.microsoft.com/office/drawing/2014/main" xmlns="" id="{548B71C7-F1EB-6F9E-542E-30B8991E2F2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4B63A7B5-02B1-E887-BF83-A66833A7AE2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xmlns="" id="{3AA745ED-A65A-31E2-33CE-CDD46678278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FC746715-E9CD-8DC4-1958-AB61AF35D3F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Calibri" pitchFamily="34" charset="0"/>
              </a:defRPr>
            </a:lvl1pPr>
          </a:lstStyle>
          <a:p>
            <a:pPr>
              <a:defRPr/>
            </a:pPr>
            <a:fld id="{BB708338-3557-434E-9D20-81738126654D}" type="slidenum">
              <a:rPr lang="en-US"/>
              <a:pPr>
                <a:defRPr/>
              </a:pPr>
              <a:t>‹#›</a:t>
            </a:fld>
            <a:endParaRPr lang="en-US"/>
          </a:p>
        </p:txBody>
      </p:sp>
    </p:spTree>
    <p:extLst>
      <p:ext uri="{BB962C8B-B14F-4D97-AF65-F5344CB8AC3E}">
        <p14:creationId xmlns:p14="http://schemas.microsoft.com/office/powerpoint/2010/main" val="37465574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E046F990-C13B-FBDF-EE86-133328F01C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xmlns="" id="{1B2213C4-3823-125C-6389-2A6266C966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172" name="Slide Number Placeholder 3">
            <a:extLst>
              <a:ext uri="{FF2B5EF4-FFF2-40B4-BE49-F238E27FC236}">
                <a16:creationId xmlns:a16="http://schemas.microsoft.com/office/drawing/2014/main" xmlns="" id="{03337DE9-B2F1-CE0F-E4C8-892ACC2441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CF396D66-B091-4E75-92E4-1F49B20D4133}"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xmlns="" id="{D6A0A557-2782-B376-8A10-86DE41A208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xmlns="" id="{B7149CA5-DE01-2EC7-0A37-61AFEFE0EA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dirty="0">
                <a:latin typeface="Calibri" panose="020F0502020204030204" pitchFamily="34" charset="0"/>
                <a:ea typeface="Calibri" panose="020F0502020204030204" pitchFamily="34" charset="0"/>
                <a:cs typeface="Times New Roman" panose="02020603050405020304" pitchFamily="18" charset="0"/>
              </a:rPr>
              <a:t>Similarly, the clinic’s large patient database means that I can attend to the minimum number of required clients to become proficient in collaborative practice. Also, the clinic has the right number of patients to accomplish this goal. Hence, the total clinical hours at the clinical site is adequate for achieving this goal.</a:t>
            </a:r>
            <a:endParaRPr lang="x-none"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5604" name="Slide Number Placeholder 3">
            <a:extLst>
              <a:ext uri="{FF2B5EF4-FFF2-40B4-BE49-F238E27FC236}">
                <a16:creationId xmlns:a16="http://schemas.microsoft.com/office/drawing/2014/main" xmlns="" id="{75996C08-0C2F-6BCA-7D91-20AA9900CF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9D591804-7A8F-4FF3-9047-3541427A66BC}"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10</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xmlns="" id="{F0C9D6DE-BAB3-955B-FA0D-74E1F4E2AA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xmlns="" id="{30521B7D-E5E3-EBE3-57F4-449A1F370A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dirty="0">
                <a:latin typeface="Calibri" panose="020F0502020204030204" pitchFamily="34" charset="0"/>
                <a:ea typeface="Calibri" panose="020F0502020204030204" pitchFamily="34" charset="0"/>
                <a:cs typeface="Times New Roman" panose="02020603050405020304" pitchFamily="18" charset="0"/>
              </a:rPr>
              <a:t>Finally, I wish to use the clinical rotation to strengthen my case management competences through job shadowing. As someone who learns best from observing, I am certain that goal is achievable and measurable with my improved ability </a:t>
            </a:r>
            <a:r>
              <a:rPr lang="en-GB" sz="1800" dirty="0">
                <a:latin typeface="Times New Roman" panose="02020603050405020304" pitchFamily="18" charset="0"/>
                <a:ea typeface="Verdana" pitchFamily="34" charset="0"/>
                <a:cs typeface="Times New Roman" panose="02020603050405020304" pitchFamily="18" charset="0"/>
              </a:rPr>
              <a:t>to conduct case management that strengthens psychiatrist-patient relationship.</a:t>
            </a:r>
            <a:endParaRPr lang="x-none"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7652" name="Slide Number Placeholder 3">
            <a:extLst>
              <a:ext uri="{FF2B5EF4-FFF2-40B4-BE49-F238E27FC236}">
                <a16:creationId xmlns:a16="http://schemas.microsoft.com/office/drawing/2014/main" xmlns="" id="{06A0B435-6305-BD96-031F-03CB308B43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CAB8B60-611C-4C11-A3F3-442A20953CCF}"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11</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xmlns="" id="{3E2E6CDA-B518-623C-EF79-3C9AC46B8C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xmlns="" id="{9FB25826-E35D-421D-5778-51AF3CED09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800" dirty="0">
                <a:latin typeface="Calibri" panose="020F0502020204030204" pitchFamily="34" charset="0"/>
                <a:ea typeface="Calibri" panose="020F0502020204030204" pitchFamily="34" charset="0"/>
                <a:cs typeface="Times New Roman" panose="02020603050405020304" pitchFamily="18" charset="0"/>
              </a:rPr>
              <a:t>Similarly, I want to use this goal to understand the practical steps for using the patient’s socioeconomic status to formulate the case management plan for them. In this regard, the end of this clinical rotation is an appropriate time for me to measure the attainment of this goal  and meet the requirements for the successful completion of this </a:t>
            </a:r>
            <a:r>
              <a:rPr lang="en-US" altLang="en-US" sz="1800">
                <a:latin typeface="Calibri" panose="020F0502020204030204" pitchFamily="34" charset="0"/>
                <a:ea typeface="Calibri" panose="020F0502020204030204" pitchFamily="34" charset="0"/>
                <a:cs typeface="Times New Roman" panose="02020603050405020304" pitchFamily="18" charset="0"/>
              </a:rPr>
              <a:t>practicum experience.</a:t>
            </a:r>
            <a:endParaRPr lang="x-none"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9700" name="Slide Number Placeholder 3">
            <a:extLst>
              <a:ext uri="{FF2B5EF4-FFF2-40B4-BE49-F238E27FC236}">
                <a16:creationId xmlns:a16="http://schemas.microsoft.com/office/drawing/2014/main" xmlns="" id="{00267096-F8DE-C257-74BC-7F3E2B6E8D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D89207A-FF40-4D72-B7B1-EB332DCB6602}"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12</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xmlns="" id="{9318EE65-B807-F402-C68F-0B7FF22BF0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xmlns="" id="{4DB9F884-F178-5AAB-6F12-5CEAC21789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x-none" altLang="en-US" sz="1800">
              <a:latin typeface="Calibri" panose="020F0502020204030204" pitchFamily="34" charset="0"/>
              <a:ea typeface="Calibri" panose="020F0502020204030204" pitchFamily="34" charset="0"/>
              <a:cs typeface="Times New Roman" panose="02020603050405020304" pitchFamily="18" charset="0"/>
            </a:endParaRPr>
          </a:p>
        </p:txBody>
      </p:sp>
      <p:sp>
        <p:nvSpPr>
          <p:cNvPr id="31748" name="Slide Number Placeholder 3">
            <a:extLst>
              <a:ext uri="{FF2B5EF4-FFF2-40B4-BE49-F238E27FC236}">
                <a16:creationId xmlns:a16="http://schemas.microsoft.com/office/drawing/2014/main" xmlns="" id="{1F1C7F4F-248D-8BD4-8CFF-773B26D394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6190ADC-B12B-478A-911C-F7971AAD76DA}"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13</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xmlns="" id="{31A0B1FA-A91B-B489-5E41-54B954D8DF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xmlns="" id="{B15FE6D0-535D-568E-7CAE-2D97601A38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a:extLst>
              <a:ext uri="{FF2B5EF4-FFF2-40B4-BE49-F238E27FC236}">
                <a16:creationId xmlns:a16="http://schemas.microsoft.com/office/drawing/2014/main" xmlns="" id="{C00759AF-020B-A3F1-4924-9C49BB4F17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5CC487D-4C6F-4ADF-8580-1590EF341EEF}" type="slidenum">
              <a:rPr lang="en-US" altLang="en-US" smtClean="0">
                <a:latin typeface="Calibri" panose="020F0502020204030204" pitchFamily="34" charset="0"/>
                <a:cs typeface="Arial" panose="020B0604020202020204" pitchFamily="34" charset="0"/>
              </a:rPr>
              <a:pPr fontAlgn="base">
                <a:spcBef>
                  <a:spcPct val="0"/>
                </a:spcBef>
                <a:spcAft>
                  <a:spcPct val="0"/>
                </a:spcAft>
              </a:pPr>
              <a:t>14</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8B0A5165-4D59-62D1-207D-77FF389DD4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xmlns="" id="{BB47A202-7426-2BBE-5999-4F018222ED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15000"/>
              </a:lnSpc>
              <a:spcBef>
                <a:spcPct val="30000"/>
              </a:spcBef>
              <a:spcAft>
                <a:spcPts val="1000"/>
              </a:spcAft>
              <a:buClrTx/>
              <a:buSzTx/>
              <a:buFontTx/>
              <a:buNone/>
              <a:tabLst/>
              <a:defRPr/>
            </a:pPr>
            <a:r>
              <a:rPr lang="en-US" altLang="en-US" sz="1400" dirty="0">
                <a:latin typeface="Times New Roman" panose="02020603050405020304" pitchFamily="18" charset="0"/>
                <a:ea typeface="Calibri" panose="020F0502020204030204" pitchFamily="34" charset="0"/>
                <a:cs typeface="Times New Roman" panose="02020603050405020304" pitchFamily="18" charset="0"/>
              </a:rPr>
              <a:t>Practicum experience is useful for acquiring the </a:t>
            </a:r>
            <a:r>
              <a:rPr lang="en-US" sz="1400" dirty="0">
                <a:latin typeface="Times New Roman" panose="02020603050405020304" pitchFamily="18" charset="0"/>
                <a:ea typeface="Verdana" pitchFamily="34" charset="0"/>
                <a:cs typeface="Times New Roman" panose="02020603050405020304" pitchFamily="18" charset="0"/>
              </a:rPr>
              <a:t>different relevant clinical and non-clinical competencies for successful practice. The inclusion of specific, measurable, achievable, realistic, and timebound (SMART) goals into the clinical rotation guides the effectiveness of trainee PMHNP during their practicum experience.</a:t>
            </a:r>
          </a:p>
          <a:p>
            <a:pPr>
              <a:lnSpc>
                <a:spcPct val="115000"/>
              </a:lnSpc>
              <a:spcAft>
                <a:spcPts val="1000"/>
              </a:spcAft>
            </a:pPr>
            <a:endParaRPr lang="en-US" altLang="en-US" sz="1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9220" name="Slide Number Placeholder 3">
            <a:extLst>
              <a:ext uri="{FF2B5EF4-FFF2-40B4-BE49-F238E27FC236}">
                <a16:creationId xmlns:a16="http://schemas.microsoft.com/office/drawing/2014/main" xmlns="" id="{8E7DF4D7-139C-6E15-609A-FE299A5A9F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5C90031A-70B5-4F4E-B970-3ADD7747EA4A}" type="slidenum">
              <a:rPr lang="en-US" altLang="en-US" smtClean="0">
                <a:latin typeface="Calibri" panose="020F0502020204030204" pitchFamily="34" charset="0"/>
                <a:cs typeface="Arial" panose="020B0604020202020204" pitchFamily="34" charset="0"/>
              </a:rPr>
              <a:pPr fontAlgn="base">
                <a:spcBef>
                  <a:spcPct val="0"/>
                </a:spcBef>
                <a:spcAft>
                  <a:spcPct val="0"/>
                </a:spcAft>
              </a:pPr>
              <a:t>2</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xmlns="" id="{5178EE00-D418-82D0-BF71-B37105720D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xmlns="" id="{73AA4E9D-797B-596C-1B90-CE9AD3B72A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US" altLang="en-US" dirty="0">
                <a:latin typeface="Calibri" panose="020F0502020204030204" pitchFamily="34" charset="0"/>
                <a:ea typeface="Calibri" panose="020F0502020204030204" pitchFamily="34" charset="0"/>
                <a:cs typeface="Times New Roman" panose="02020603050405020304" pitchFamily="18" charset="0"/>
              </a:rPr>
              <a:t>The purpose of this goal is to utilize my preceptor’s guidance and training to improve my comprehensive patient assessment skills and knowledge. Also, the focus on conducting mental status examination is to address my weakness in this aspect of patient assessment since it is a skillset that is used for all patient categories. Hence, this goal is specific and measurable during the practicum experience.</a:t>
            </a:r>
          </a:p>
        </p:txBody>
      </p:sp>
      <p:sp>
        <p:nvSpPr>
          <p:cNvPr id="11268" name="Slide Number Placeholder 3">
            <a:extLst>
              <a:ext uri="{FF2B5EF4-FFF2-40B4-BE49-F238E27FC236}">
                <a16:creationId xmlns:a16="http://schemas.microsoft.com/office/drawing/2014/main" xmlns="" id="{5D421A68-131B-DD61-C337-D2C638E9B7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18F8E983-2386-46AC-BB33-D79A396AAB93}" type="slidenum">
              <a:rPr lang="en-US" altLang="en-US" smtClean="0">
                <a:latin typeface="Calibri" panose="020F0502020204030204" pitchFamily="34" charset="0"/>
                <a:cs typeface="Arial" panose="020B0604020202020204" pitchFamily="34" charset="0"/>
              </a:rPr>
              <a:pPr fontAlgn="base">
                <a:spcBef>
                  <a:spcPct val="0"/>
                </a:spcBef>
                <a:spcAft>
                  <a:spcPct val="0"/>
                </a:spcAft>
              </a:pPr>
              <a:t>3</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xmlns="" id="{C7F8B9F0-04C4-744F-1448-2C34FD950B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xmlns="" id="{2BA2C9FD-0F8F-8C1E-0312-4A31D5787F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Calibri" panose="020F0502020204030204" pitchFamily="34" charset="0"/>
                <a:ea typeface="Calibri" panose="020F0502020204030204" pitchFamily="34" charset="0"/>
                <a:cs typeface="Times New Roman" panose="02020603050405020304" pitchFamily="18" charset="0"/>
              </a:rPr>
              <a:t>Additionally, the type of patients and services that are delivered at the clinical rotation site require regular mental status examination as part of the diagnostic processes, thereby making this SMART goal achievable and realistic. Lastly, the end of clinical rotation is an ideal time for measuring the attainment of this competence and the goal since I would have conduct several supervised and independent mental status examination.</a:t>
            </a:r>
          </a:p>
        </p:txBody>
      </p:sp>
      <p:sp>
        <p:nvSpPr>
          <p:cNvPr id="13316" name="Slide Number Placeholder 3">
            <a:extLst>
              <a:ext uri="{FF2B5EF4-FFF2-40B4-BE49-F238E27FC236}">
                <a16:creationId xmlns:a16="http://schemas.microsoft.com/office/drawing/2014/main" xmlns="" id="{48BB7391-A243-1EC2-46A2-D2D8A5B8C4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E32FC3A-C940-43EE-95B4-7D822622537C}" type="slidenum">
              <a:rPr lang="en-US" altLang="en-US" smtClean="0">
                <a:latin typeface="Calibri" panose="020F0502020204030204" pitchFamily="34" charset="0"/>
                <a:cs typeface="Arial" panose="020B0604020202020204" pitchFamily="34" charset="0"/>
              </a:rPr>
              <a:pPr fontAlgn="base">
                <a:spcBef>
                  <a:spcPct val="0"/>
                </a:spcBef>
                <a:spcAft>
                  <a:spcPct val="0"/>
                </a:spcAft>
              </a:pPr>
              <a:t>4</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xmlns="" id="{AF73E2C9-AE3B-B291-356A-E9C2AD0119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xmlns="" id="{5A521079-9B77-2F5F-AABE-33B5058ABD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US" altLang="en-US" sz="1800" dirty="0">
                <a:latin typeface="Calibri" panose="020F0502020204030204" pitchFamily="34" charset="0"/>
                <a:ea typeface="Calibri" panose="020F0502020204030204" pitchFamily="34" charset="0"/>
                <a:cs typeface="Times New Roman" panose="02020603050405020304" pitchFamily="18" charset="0"/>
              </a:rPr>
              <a:t>The purpose of this goal is to improve a major weakness in my diagnostic reasoning competence and treatment planning skill. In this regard, the specific aspect of this goal is the focus on gaining knowledge of the </a:t>
            </a:r>
            <a:r>
              <a:rPr lang="en-GB" sz="1800" dirty="0">
                <a:latin typeface="Times New Roman" panose="02020603050405020304" pitchFamily="18" charset="0"/>
                <a:ea typeface="Verdana" pitchFamily="34" charset="0"/>
                <a:cs typeface="Times New Roman" panose="02020603050405020304" pitchFamily="18" charset="0"/>
              </a:rPr>
              <a:t>differences between the psychological and pathophysiological causes of mental health disorders to formulate and implement treatment plans independently. </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364" name="Slide Number Placeholder 3">
            <a:extLst>
              <a:ext uri="{FF2B5EF4-FFF2-40B4-BE49-F238E27FC236}">
                <a16:creationId xmlns:a16="http://schemas.microsoft.com/office/drawing/2014/main" xmlns="" id="{794CD1F5-A4AF-9439-DD1A-12797E45A5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B09E270B-3E86-4E05-A9A1-5F4E0AD4EA60}" type="slidenum">
              <a:rPr lang="en-US" altLang="en-US" smtClean="0">
                <a:latin typeface="Calibri" panose="020F0502020204030204" pitchFamily="34" charset="0"/>
                <a:cs typeface="Arial" panose="020B0604020202020204" pitchFamily="34" charset="0"/>
              </a:rPr>
              <a:pPr fontAlgn="base">
                <a:spcBef>
                  <a:spcPct val="0"/>
                </a:spcBef>
                <a:spcAft>
                  <a:spcPct val="0"/>
                </a:spcAft>
              </a:pPr>
              <a:t>5</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xmlns="" id="{2795D810-39B0-6BE0-AF60-78D18431A0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xmlns="" id="{657767B7-8324-F646-E3A6-714AFBEB43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GB" sz="1800" dirty="0">
                <a:latin typeface="Times New Roman" panose="02020603050405020304" pitchFamily="18" charset="0"/>
                <a:ea typeface="Verdana" pitchFamily="34" charset="0"/>
                <a:cs typeface="Times New Roman" panose="02020603050405020304" pitchFamily="18" charset="0"/>
              </a:rPr>
              <a:t>Although my preceptor might supervise my patient assessment and diagnosis duties in the early periods of the practicum experience, the allotted time for the entire clinical rotation is realistic and measurable time for developing this competency. Therefore, I plan to maximize the opportunities in the early practicum stages to learn and apply the differential diagnosis techniques for accomplishing this goal.</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412" name="Slide Number Placeholder 3">
            <a:extLst>
              <a:ext uri="{FF2B5EF4-FFF2-40B4-BE49-F238E27FC236}">
                <a16:creationId xmlns:a16="http://schemas.microsoft.com/office/drawing/2014/main" xmlns="" id="{D140742A-03AA-B19F-47C3-E94FA84C53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7CEDFBE-FE93-411C-9646-72AF1CF7A219}" type="slidenum">
              <a:rPr lang="en-US" altLang="en-US" smtClean="0">
                <a:latin typeface="Calibri" panose="020F0502020204030204" pitchFamily="34" charset="0"/>
                <a:cs typeface="Arial" panose="020B0604020202020204" pitchFamily="34" charset="0"/>
              </a:rPr>
              <a:pPr fontAlgn="base">
                <a:spcBef>
                  <a:spcPct val="0"/>
                </a:spcBef>
                <a:spcAft>
                  <a:spcPct val="0"/>
                </a:spcAft>
              </a:pPr>
              <a:t>6</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xmlns="" id="{C64673C3-11A2-D27B-2928-BD158805D3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xmlns="" id="{9EEB419F-EAB0-E6C1-133E-2CDD32E791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US" altLang="en-US" sz="1800" dirty="0">
                <a:latin typeface="Calibri" panose="020F0502020204030204" pitchFamily="34" charset="0"/>
                <a:ea typeface="Calibri" panose="020F0502020204030204" pitchFamily="34" charset="0"/>
                <a:cs typeface="Times New Roman" panose="02020603050405020304" pitchFamily="18" charset="0"/>
              </a:rPr>
              <a:t>Treatment planning and implementation is important skillset for PMHNPs to demonstrate the quality of their education and deliver the highest quality and safest care to their patients. As a result, I believe that measurement for the number of times that I </a:t>
            </a:r>
            <a:r>
              <a:rPr lang="en-GB" sz="1800" dirty="0">
                <a:latin typeface="Times New Roman" panose="02020603050405020304" pitchFamily="18" charset="0"/>
                <a:ea typeface="Verdana" pitchFamily="34" charset="0"/>
                <a:cs typeface="Times New Roman" panose="02020603050405020304" pitchFamily="18" charset="0"/>
              </a:rPr>
              <a:t>successful administered pharmacological treatments for mental health disorders is an appropriate.</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9460" name="Slide Number Placeholder 3">
            <a:extLst>
              <a:ext uri="{FF2B5EF4-FFF2-40B4-BE49-F238E27FC236}">
                <a16:creationId xmlns:a16="http://schemas.microsoft.com/office/drawing/2014/main" xmlns="" id="{32CC3794-A79C-24DF-3CD5-16D615F22F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F4E0D2BA-9BE5-447D-97EE-69E8A5A1FDDC}" type="slidenum">
              <a:rPr lang="en-US" altLang="en-US" smtClean="0">
                <a:latin typeface="Calibri" panose="020F0502020204030204" pitchFamily="34" charset="0"/>
                <a:cs typeface="Arial" panose="020B0604020202020204" pitchFamily="34" charset="0"/>
              </a:rPr>
              <a:pPr fontAlgn="base">
                <a:spcBef>
                  <a:spcPct val="0"/>
                </a:spcBef>
                <a:spcAft>
                  <a:spcPct val="0"/>
                </a:spcAft>
              </a:pPr>
              <a:t>7</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xmlns="" id="{FAF27BD9-51B8-99C2-1EAA-FB78E6315C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xmlns="" id="{24AD2975-458E-F854-2069-BABDE9AE4E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US" altLang="en-US" sz="1800" dirty="0">
                <a:latin typeface="Calibri" panose="020F0502020204030204" pitchFamily="34" charset="0"/>
                <a:ea typeface="Calibri" panose="020F0502020204030204" pitchFamily="34" charset="0"/>
                <a:cs typeface="Times New Roman" panose="02020603050405020304" pitchFamily="18" charset="0"/>
              </a:rPr>
              <a:t>Additionally,</a:t>
            </a:r>
            <a:r>
              <a:rPr lang="en-GB" sz="1800" dirty="0">
                <a:latin typeface="Times New Roman" panose="02020603050405020304" pitchFamily="18" charset="0"/>
                <a:ea typeface="Verdana" pitchFamily="34" charset="0"/>
                <a:cs typeface="Times New Roman" panose="02020603050405020304" pitchFamily="18" charset="0"/>
              </a:rPr>
              <a:t> safe administration of psychiatric medications to patients is part of the reasons why PMHNPs have tremendous role to play in addressing some of the public health problems that affects their patients. Finally, the allotted six weeks for achieving this goal is realistic and achievable since the clinical site’s policy of allowing trainee PMHNPs to administer psychiatric medications would enable me to learn and utilize the knowledge appropriately.</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1508" name="Slide Number Placeholder 3">
            <a:extLst>
              <a:ext uri="{FF2B5EF4-FFF2-40B4-BE49-F238E27FC236}">
                <a16:creationId xmlns:a16="http://schemas.microsoft.com/office/drawing/2014/main" xmlns="" id="{35495FA9-19DB-9BB2-9DDF-589B10DBB7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485B7239-A5CA-442E-9611-F52F7026D2A1}" type="slidenum">
              <a:rPr lang="en-US" altLang="en-US" smtClean="0">
                <a:latin typeface="Calibri" panose="020F0502020204030204" pitchFamily="34" charset="0"/>
                <a:cs typeface="Arial" panose="020B0604020202020204" pitchFamily="34" charset="0"/>
              </a:rPr>
              <a:pPr fontAlgn="base">
                <a:spcBef>
                  <a:spcPct val="0"/>
                </a:spcBef>
                <a:spcAft>
                  <a:spcPct val="0"/>
                </a:spcAft>
              </a:pPr>
              <a:t>8</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xmlns="" id="{F9F37FD6-A1AC-AAC3-6A25-0BB133DEB3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xmlns="" id="{680D0C91-40BF-0DA8-9FB1-3679F95083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Bef>
                <a:spcPct val="0"/>
              </a:spcBef>
              <a:spcAft>
                <a:spcPts val="800"/>
              </a:spcAft>
            </a:pPr>
            <a:r>
              <a:rPr lang="en-US" altLang="en-US" sz="1800" dirty="0">
                <a:latin typeface="Calibri" panose="020F0502020204030204" pitchFamily="34" charset="0"/>
                <a:ea typeface="Calibri" panose="020F0502020204030204" pitchFamily="34" charset="0"/>
                <a:cs typeface="Times New Roman" panose="02020603050405020304" pitchFamily="18" charset="0"/>
              </a:rPr>
              <a:t>In the era of technology-driven mental and behaviors health service, mental health practitioners must acquire the </a:t>
            </a:r>
            <a:r>
              <a:rPr lang="en-GB" sz="1800" dirty="0">
                <a:latin typeface="Times New Roman" panose="02020603050405020304" pitchFamily="18" charset="0"/>
                <a:ea typeface="Verdana" pitchFamily="34" charset="0"/>
                <a:cs typeface="Times New Roman" panose="02020603050405020304" pitchFamily="18" charset="0"/>
              </a:rPr>
              <a:t>competency to engage in collaborative practice and work with other specialist to improve my knowledge of multidisciplinary care. Job shadowing provides assistance to the preceptor and other specialists, which makes it a specific strategy to achieve this professional development plan. Therefore I plan to use the preceptor’s feedback and comments from other specialist to address my one of my weaknesses. </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56" name="Slide Number Placeholder 3">
            <a:extLst>
              <a:ext uri="{FF2B5EF4-FFF2-40B4-BE49-F238E27FC236}">
                <a16:creationId xmlns:a16="http://schemas.microsoft.com/office/drawing/2014/main" xmlns="" id="{950D50E6-06F2-762E-E1ED-3F33C5E065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4242A52B-9A3D-4651-8C94-7AB99B7085D6}" type="slidenum">
              <a:rPr lang="en-US" altLang="en-US" smtClean="0">
                <a:latin typeface="Calibri" panose="020F0502020204030204" pitchFamily="34" charset="0"/>
                <a:cs typeface="Arial" panose="020B0604020202020204" pitchFamily="34" charset="0"/>
              </a:rPr>
              <a:pPr fontAlgn="base">
                <a:spcBef>
                  <a:spcPct val="0"/>
                </a:spcBef>
                <a:spcAft>
                  <a:spcPct val="0"/>
                </a:spcAft>
              </a:pPr>
              <a:t>9</a:t>
            </a:fld>
            <a:endParaRPr lang="en-US" altLang="en-US">
              <a:latin typeface="Calibri" panose="020F050202020403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tx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pPr>
              <a:defRPr/>
            </a:pPr>
            <a:fld id="{FECC980D-9DB2-454D-9747-1C17731E7983}" type="datetimeFigureOut">
              <a:rPr lang="en-US" smtClean="0"/>
              <a:pPr>
                <a:defRPr/>
              </a:pPr>
              <a:t>24/04/23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pPr>
              <a:defRPr/>
            </a:pPr>
            <a:fld id="{4E5823E3-0586-43CB-881C-85617B756F6F}" type="slidenum">
              <a:rPr lang="en-US" smtClean="0"/>
              <a:pPr>
                <a:defRPr/>
              </a:pPr>
              <a:t>‹#›</a:t>
            </a:fld>
            <a:endParaRPr lang="en-US"/>
          </a:p>
        </p:txBody>
      </p:sp>
      <p:cxnSp>
        <p:nvCxnSpPr>
          <p:cNvPr id="8" name="Straight Connector 7"/>
          <p:cNvCxnSpPr/>
          <p:nvPr/>
        </p:nvCxnSpPr>
        <p:spPr>
          <a:xfrm>
            <a:off x="1483995" y="3733800"/>
            <a:ext cx="61722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47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C071B5F-A56F-42A9-8F0E-935D98E8CA30}" type="datetimeFigureOut">
              <a:rPr lang="en-US" smtClean="0"/>
              <a:pPr>
                <a:defRPr/>
              </a:pPr>
              <a:t>24/04/23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799A016-39E3-46CA-B017-ABD6C48EC3F2}" type="slidenum">
              <a:rPr lang="en-US" smtClean="0"/>
              <a:pPr>
                <a:defRPr/>
              </a:pPr>
              <a:t>‹#›</a:t>
            </a:fld>
            <a:endParaRPr lang="en-US"/>
          </a:p>
        </p:txBody>
      </p:sp>
    </p:spTree>
    <p:extLst>
      <p:ext uri="{BB962C8B-B14F-4D97-AF65-F5344CB8AC3E}">
        <p14:creationId xmlns:p14="http://schemas.microsoft.com/office/powerpoint/2010/main" val="94079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FE777DF-2C6F-4AF1-A526-106AF7B64648}" type="datetimeFigureOut">
              <a:rPr lang="en-US" smtClean="0"/>
              <a:pPr>
                <a:defRPr/>
              </a:pPr>
              <a:t>24/04/23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97D020-78BB-4DF1-B80A-2757499D9D36}" type="slidenum">
              <a:rPr lang="en-US" smtClean="0"/>
              <a:pPr>
                <a:defRPr/>
              </a:pPr>
              <a:t>‹#›</a:t>
            </a:fld>
            <a:endParaRPr lang="en-US"/>
          </a:p>
        </p:txBody>
      </p:sp>
    </p:spTree>
    <p:extLst>
      <p:ext uri="{BB962C8B-B14F-4D97-AF65-F5344CB8AC3E}">
        <p14:creationId xmlns:p14="http://schemas.microsoft.com/office/powerpoint/2010/main" val="263188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5E22BD9-D8D4-43E4-9D91-108F64BB3011}" type="datetimeFigureOut">
              <a:rPr lang="en-US" smtClean="0"/>
              <a:pPr>
                <a:defRPr/>
              </a:pPr>
              <a:t>24/04/23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802427-4ADB-41BC-A585-4DF52B999EAE}" type="slidenum">
              <a:rPr lang="en-US" smtClean="0"/>
              <a:pPr>
                <a:defRPr/>
              </a:pPr>
              <a:t>‹#›</a:t>
            </a:fld>
            <a:endParaRPr lang="en-US"/>
          </a:p>
        </p:txBody>
      </p:sp>
    </p:spTree>
    <p:extLst>
      <p:ext uri="{BB962C8B-B14F-4D97-AF65-F5344CB8AC3E}">
        <p14:creationId xmlns:p14="http://schemas.microsoft.com/office/powerpoint/2010/main" val="42494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B20EAC2-797B-4D86-B71B-20D18CB9687B}" type="datetimeFigureOut">
              <a:rPr lang="en-US" smtClean="0"/>
              <a:pPr>
                <a:defRPr/>
              </a:pPr>
              <a:t>24/04/23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1C860BD-1250-49A9-AF5B-C02CF6649F98}" type="slidenum">
              <a:rPr lang="en-US" smtClean="0"/>
              <a:pPr>
                <a:defRPr/>
              </a:pPr>
              <a:t>‹#›</a:t>
            </a:fld>
            <a:endParaRPr lang="en-US"/>
          </a:p>
        </p:txBody>
      </p:sp>
      <p:cxnSp>
        <p:nvCxnSpPr>
          <p:cNvPr id="7" name="Straight Connector 6"/>
          <p:cNvCxnSpPr/>
          <p:nvPr/>
        </p:nvCxnSpPr>
        <p:spPr>
          <a:xfrm>
            <a:off x="1485900" y="4020408"/>
            <a:ext cx="61722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117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E719DD0B-9FA1-4895-88DE-7E247F78D5E2}" type="datetimeFigureOut">
              <a:rPr lang="en-US" smtClean="0"/>
              <a:pPr>
                <a:defRPr/>
              </a:pPr>
              <a:t>24/04/23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EB26A5C-13E3-421D-A626-BB71FD5C0A29}" type="slidenum">
              <a:rPr lang="en-US" smtClean="0"/>
              <a:pPr>
                <a:defRPr/>
              </a:pPr>
              <a:t>‹#›</a:t>
            </a:fld>
            <a:endParaRPr lang="en-US"/>
          </a:p>
        </p:txBody>
      </p:sp>
    </p:spTree>
    <p:extLst>
      <p:ext uri="{BB962C8B-B14F-4D97-AF65-F5344CB8AC3E}">
        <p14:creationId xmlns:p14="http://schemas.microsoft.com/office/powerpoint/2010/main" val="49756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C84A33A8-6CC9-49A4-8B19-730F5ADF7D9B}" type="datetimeFigureOut">
              <a:rPr lang="en-US" smtClean="0"/>
              <a:pPr>
                <a:defRPr/>
              </a:pPr>
              <a:t>24/04/23</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EB1C4B2-6888-43D6-BFB6-78326DBF4FE0}" type="slidenum">
              <a:rPr lang="en-US" smtClean="0"/>
              <a:pPr>
                <a:defRPr/>
              </a:pPr>
              <a:t>‹#›</a:t>
            </a:fld>
            <a:endParaRPr lang="en-US"/>
          </a:p>
        </p:txBody>
      </p:sp>
    </p:spTree>
    <p:extLst>
      <p:ext uri="{BB962C8B-B14F-4D97-AF65-F5344CB8AC3E}">
        <p14:creationId xmlns:p14="http://schemas.microsoft.com/office/powerpoint/2010/main" val="160815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CC9BC061-70B9-4E6C-B4A3-875A553FB49C}" type="datetimeFigureOut">
              <a:rPr lang="en-US" smtClean="0"/>
              <a:pPr>
                <a:defRPr/>
              </a:pPr>
              <a:t>24/04/23</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4DBCCC3-8984-4178-A30F-24868571E9FC}" type="slidenum">
              <a:rPr lang="en-US" smtClean="0"/>
              <a:pPr>
                <a:defRPr/>
              </a:pPr>
              <a:t>‹#›</a:t>
            </a:fld>
            <a:endParaRPr lang="en-US"/>
          </a:p>
        </p:txBody>
      </p:sp>
    </p:spTree>
    <p:extLst>
      <p:ext uri="{BB962C8B-B14F-4D97-AF65-F5344CB8AC3E}">
        <p14:creationId xmlns:p14="http://schemas.microsoft.com/office/powerpoint/2010/main" val="191490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0DB4F55-F868-4FA8-98B6-F733D43E22ED}" type="datetimeFigureOut">
              <a:rPr lang="en-US" smtClean="0"/>
              <a:pPr>
                <a:defRPr/>
              </a:pPr>
              <a:t>24/04/23</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C58B7AC-12E9-4EBB-87A7-E5A598C09E40}" type="slidenum">
              <a:rPr lang="en-US" smtClean="0"/>
              <a:pPr>
                <a:defRPr/>
              </a:pPr>
              <a:t>‹#›</a:t>
            </a:fld>
            <a:endParaRPr lang="en-US"/>
          </a:p>
        </p:txBody>
      </p:sp>
    </p:spTree>
    <p:extLst>
      <p:ext uri="{BB962C8B-B14F-4D97-AF65-F5344CB8AC3E}">
        <p14:creationId xmlns:p14="http://schemas.microsoft.com/office/powerpoint/2010/main" val="1089839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901EC18-EDF2-4419-B190-2693CEF955C3}" type="datetimeFigureOut">
              <a:rPr lang="en-US" smtClean="0"/>
              <a:pPr>
                <a:defRPr/>
              </a:pPr>
              <a:t>24/04/23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B2BF58E-EBA3-46EE-91C1-E0759213537C}" type="slidenum">
              <a:rPr lang="en-US" smtClean="0"/>
              <a:pPr>
                <a:defRPr/>
              </a:pPr>
              <a:t>‹#›</a:t>
            </a:fld>
            <a:endParaRPr lang="en-US"/>
          </a:p>
        </p:txBody>
      </p:sp>
    </p:spTree>
    <p:extLst>
      <p:ext uri="{BB962C8B-B14F-4D97-AF65-F5344CB8AC3E}">
        <p14:creationId xmlns:p14="http://schemas.microsoft.com/office/powerpoint/2010/main" val="429127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082066B-700D-481F-B014-4B40E26E8D01}" type="datetimeFigureOut">
              <a:rPr lang="en-US" smtClean="0"/>
              <a:pPr>
                <a:defRPr/>
              </a:pPr>
              <a:t>24/04/23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7BFDF3-4841-478A-AA8B-527BDB44297F}" type="slidenum">
              <a:rPr lang="en-US" smtClean="0"/>
              <a:pPr>
                <a:defRPr/>
              </a:pPr>
              <a:t>‹#›</a:t>
            </a:fld>
            <a:endParaRPr lang="en-US"/>
          </a:p>
        </p:txBody>
      </p:sp>
    </p:spTree>
    <p:extLst>
      <p:ext uri="{BB962C8B-B14F-4D97-AF65-F5344CB8AC3E}">
        <p14:creationId xmlns:p14="http://schemas.microsoft.com/office/powerpoint/2010/main" val="36231461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tx1"/>
                </a:solidFill>
              </a:defRPr>
            </a:lvl1pPr>
          </a:lstStyle>
          <a:p>
            <a:pPr>
              <a:defRPr/>
            </a:pPr>
            <a:fld id="{EB57D796-1EA1-417A-9C80-90C516188660}" type="datetimeFigureOut">
              <a:rPr lang="en-US" smtClean="0"/>
              <a:pPr>
                <a:defRPr/>
              </a:pPr>
              <a:t>24/04/23</a:t>
            </a:fld>
            <a:endParaRPr lang="en-US" dirty="0"/>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tx1"/>
                </a:solidFill>
              </a:defRPr>
            </a:lvl1pPr>
          </a:lstStyle>
          <a:p>
            <a:pPr>
              <a:defRPr/>
            </a:pPr>
            <a:fld id="{28827B62-7BB3-46FA-A55A-29DE8A190C01}" type="slidenum">
              <a:rPr lang="en-US" smtClean="0"/>
              <a:pPr>
                <a:defRPr/>
              </a:pPr>
              <a:t>‹#›</a:t>
            </a:fld>
            <a:endParaRPr lang="en-US"/>
          </a:p>
        </p:txBody>
      </p:sp>
    </p:spTree>
    <p:extLst>
      <p:ext uri="{BB962C8B-B14F-4D97-AF65-F5344CB8AC3E}">
        <p14:creationId xmlns:p14="http://schemas.microsoft.com/office/powerpoint/2010/main" val="2035467788"/>
      </p:ext>
    </p:extLst>
  </p:cSld>
  <p:clrMap bg1="lt1" tx1="dk1" bg2="lt2" tx2="dk2" accent1="accent1" accent2="accent2" accent3="accent3" accent4="accent4" accent5="accent5" accent6="accent6" hlink="hlink" folHlink="folHlink"/>
  <p:sldLayoutIdLst>
    <p:sldLayoutId id="2147485718" r:id="rId1"/>
    <p:sldLayoutId id="2147485719" r:id="rId2"/>
    <p:sldLayoutId id="2147485720" r:id="rId3"/>
    <p:sldLayoutId id="2147485721" r:id="rId4"/>
    <p:sldLayoutId id="2147485722" r:id="rId5"/>
    <p:sldLayoutId id="2147485723" r:id="rId6"/>
    <p:sldLayoutId id="2147485724" r:id="rId7"/>
    <p:sldLayoutId id="2147485725" r:id="rId8"/>
    <p:sldLayoutId id="2147485726" r:id="rId9"/>
    <p:sldLayoutId id="2147485727" r:id="rId10"/>
    <p:sldLayoutId id="2147485728" r:id="rId11"/>
  </p:sldLayoutIdLst>
  <p:txStyles>
    <p:titleStyle>
      <a:lvl1pPr algn="l" defTabSz="6858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tx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tx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tx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tx1"/>
        </a:buClr>
        <a:buSzPct val="80000"/>
        <a:buFont typeface="Corbel"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65A640F3-295C-B3D1-C03F-4B1418040D53}"/>
              </a:ext>
            </a:extLst>
          </p:cNvPr>
          <p:cNvSpPr>
            <a:spLocks noGrp="1"/>
          </p:cNvSpPr>
          <p:nvPr>
            <p:ph type="ctrTitle"/>
          </p:nvPr>
        </p:nvSpPr>
        <p:spPr>
          <a:xfrm>
            <a:off x="1219200" y="1676400"/>
            <a:ext cx="7169150" cy="1295400"/>
          </a:xfrm>
        </p:spPr>
        <p:txBody>
          <a:bodyPr rtlCol="0">
            <a:normAutofit/>
          </a:bodyPr>
          <a:lstStyle/>
          <a:p>
            <a:pPr algn="ctr" defTabSz="457207" fontAlgn="auto">
              <a:spcAft>
                <a:spcPts val="0"/>
              </a:spcAft>
              <a:defRPr/>
            </a:pPr>
            <a:r>
              <a:rPr lang="en-US" sz="4400" b="1" dirty="0">
                <a:solidFill>
                  <a:srgbClr val="C00000"/>
                </a:solidFill>
                <a:effectLst>
                  <a:outerShdw blurRad="38100" dist="38100" dir="2700000" algn="tl">
                    <a:srgbClr val="000000">
                      <a:alpha val="43137"/>
                    </a:srgbClr>
                  </a:outerShdw>
                </a:effectLst>
                <a:latin typeface="Verdana" pitchFamily="34" charset="0"/>
                <a:ea typeface="Verdana" pitchFamily="34" charset="0"/>
                <a:cs typeface="Adobe Devanagari" pitchFamily="18" charset="0"/>
              </a:rPr>
              <a:t>Five SMART Goals</a:t>
            </a:r>
          </a:p>
        </p:txBody>
      </p:sp>
      <p:sp>
        <p:nvSpPr>
          <p:cNvPr id="2051" name="Subtitle 2">
            <a:extLst>
              <a:ext uri="{FF2B5EF4-FFF2-40B4-BE49-F238E27FC236}">
                <a16:creationId xmlns:a16="http://schemas.microsoft.com/office/drawing/2014/main" xmlns="" id="{33F23091-E88C-C4AB-B3C3-9EAC1A57B7F9}"/>
              </a:ext>
            </a:extLst>
          </p:cNvPr>
          <p:cNvSpPr>
            <a:spLocks noGrp="1"/>
          </p:cNvSpPr>
          <p:nvPr>
            <p:ph type="subTitle" idx="1"/>
          </p:nvPr>
        </p:nvSpPr>
        <p:spPr>
          <a:xfrm>
            <a:off x="1524000" y="4038600"/>
            <a:ext cx="6324600" cy="1981199"/>
          </a:xfrm>
        </p:spPr>
        <p:txBody>
          <a:bodyPr rtlCol="0">
            <a:normAutofit fontScale="77500" lnSpcReduction="20000"/>
          </a:bodyPr>
          <a:lstStyle/>
          <a:p>
            <a:pPr algn="ctr" defTabSz="457207" fontAlgn="auto">
              <a:spcAft>
                <a:spcPts val="0"/>
              </a:spcAft>
              <a:buClr>
                <a:schemeClr val="bg2">
                  <a:lumMod val="40000"/>
                  <a:lumOff val="60000"/>
                </a:schemeClr>
              </a:buClr>
              <a:buFont typeface="Wingdings 3" charset="2"/>
              <a:buNone/>
              <a:defRPr/>
            </a:pPr>
            <a:r>
              <a:rPr lang="en-US" sz="3200" b="1" cap="none" dirty="0">
                <a:solidFill>
                  <a:srgbClr val="C00000"/>
                </a:solidFill>
                <a:latin typeface="Verdana" pitchFamily="34" charset="0"/>
                <a:ea typeface="Verdana" pitchFamily="34" charset="0"/>
                <a:cs typeface="Verdana" pitchFamily="34" charset="0"/>
              </a:rPr>
              <a:t>Name</a:t>
            </a:r>
          </a:p>
          <a:p>
            <a:pPr algn="ctr" defTabSz="457207" fontAlgn="auto">
              <a:spcAft>
                <a:spcPts val="0"/>
              </a:spcAft>
              <a:buClr>
                <a:schemeClr val="bg2">
                  <a:lumMod val="40000"/>
                  <a:lumOff val="60000"/>
                </a:schemeClr>
              </a:buClr>
              <a:buFont typeface="Wingdings 3" charset="2"/>
              <a:buNone/>
              <a:defRPr/>
            </a:pPr>
            <a:r>
              <a:rPr lang="en-US" sz="3200" b="1" cap="none" dirty="0">
                <a:solidFill>
                  <a:srgbClr val="C00000"/>
                </a:solidFill>
                <a:latin typeface="Verdana" pitchFamily="34" charset="0"/>
                <a:ea typeface="Verdana" pitchFamily="34" charset="0"/>
                <a:cs typeface="Verdana" pitchFamily="34" charset="0"/>
              </a:rPr>
              <a:t>Institution </a:t>
            </a:r>
          </a:p>
          <a:p>
            <a:pPr algn="ctr" defTabSz="457207" fontAlgn="auto">
              <a:spcAft>
                <a:spcPts val="0"/>
              </a:spcAft>
              <a:buClr>
                <a:schemeClr val="bg2">
                  <a:lumMod val="40000"/>
                  <a:lumOff val="60000"/>
                </a:schemeClr>
              </a:buClr>
              <a:buFont typeface="Wingdings 3" charset="2"/>
              <a:buNone/>
              <a:defRPr/>
            </a:pPr>
            <a:r>
              <a:rPr lang="en-US" sz="3200" b="1" cap="none" dirty="0">
                <a:solidFill>
                  <a:srgbClr val="C00000"/>
                </a:solidFill>
                <a:latin typeface="Verdana" pitchFamily="34" charset="0"/>
                <a:ea typeface="Verdana" pitchFamily="34" charset="0"/>
                <a:cs typeface="Verdana" pitchFamily="34" charset="0"/>
              </a:rPr>
              <a:t>Course </a:t>
            </a:r>
          </a:p>
          <a:p>
            <a:pPr algn="ctr" defTabSz="457207" fontAlgn="auto">
              <a:spcAft>
                <a:spcPts val="0"/>
              </a:spcAft>
              <a:buClr>
                <a:schemeClr val="bg2">
                  <a:lumMod val="40000"/>
                  <a:lumOff val="60000"/>
                </a:schemeClr>
              </a:buClr>
              <a:buFont typeface="Wingdings 3" charset="2"/>
              <a:buNone/>
              <a:defRPr/>
            </a:pPr>
            <a:r>
              <a:rPr lang="en-US" sz="3200" b="1" cap="none" dirty="0">
                <a:solidFill>
                  <a:srgbClr val="C00000"/>
                </a:solidFill>
                <a:latin typeface="Verdana" pitchFamily="34" charset="0"/>
                <a:ea typeface="Verdana" pitchFamily="34" charset="0"/>
                <a:cs typeface="Verdana" pitchFamily="34" charset="0"/>
              </a:rPr>
              <a:t>Instructor </a:t>
            </a:r>
          </a:p>
          <a:p>
            <a:pPr algn="ctr" defTabSz="457207" fontAlgn="auto">
              <a:spcAft>
                <a:spcPts val="0"/>
              </a:spcAft>
              <a:buClr>
                <a:schemeClr val="bg2">
                  <a:lumMod val="40000"/>
                  <a:lumOff val="60000"/>
                </a:schemeClr>
              </a:buClr>
              <a:buFont typeface="Wingdings 3" charset="2"/>
              <a:buNone/>
              <a:defRPr/>
            </a:pPr>
            <a:r>
              <a:rPr lang="en-US" sz="3200" b="1" cap="none" dirty="0">
                <a:solidFill>
                  <a:srgbClr val="C00000"/>
                </a:solidFill>
                <a:latin typeface="Verdana" pitchFamily="34" charset="0"/>
                <a:ea typeface="Verdana" pitchFamily="34" charset="0"/>
                <a:cs typeface="Verdana" pitchFamily="34" charset="0"/>
              </a:rPr>
              <a:t>Date</a:t>
            </a:r>
          </a:p>
          <a:p>
            <a:pPr algn="ctr" defTabSz="457207" fontAlgn="auto">
              <a:spcAft>
                <a:spcPts val="0"/>
              </a:spcAft>
              <a:buClr>
                <a:schemeClr val="bg2">
                  <a:lumMod val="40000"/>
                  <a:lumOff val="60000"/>
                </a:schemeClr>
              </a:buClr>
              <a:buFont typeface="Wingdings 3" charset="2"/>
              <a:buNone/>
              <a:defRPr/>
            </a:pPr>
            <a:endParaRPr lang="en-US" sz="3600" b="1" dirty="0">
              <a:solidFill>
                <a:schemeClr val="accent2">
                  <a:lumMod val="60000"/>
                  <a:lumOff val="40000"/>
                </a:schemeClr>
              </a:solidFill>
              <a:latin typeface="Verdana" pitchFamily="34" charset="0"/>
              <a:ea typeface="Verdana" pitchFamily="34" charset="0"/>
              <a:cs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14949F-F2D5-3155-CF0D-42612675A6AE}"/>
              </a:ext>
            </a:extLst>
          </p:cNvPr>
          <p:cNvSpPr>
            <a:spLocks noGrp="1"/>
          </p:cNvSpPr>
          <p:nvPr>
            <p:ph type="title"/>
          </p:nvPr>
        </p:nvSpPr>
        <p:spPr>
          <a:xfrm>
            <a:off x="1295400" y="304800"/>
            <a:ext cx="6400800" cy="6096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4../2</a:t>
            </a:r>
          </a:p>
        </p:txBody>
      </p:sp>
      <p:sp>
        <p:nvSpPr>
          <p:cNvPr id="3" name="Content Placeholder 2">
            <a:extLst>
              <a:ext uri="{FF2B5EF4-FFF2-40B4-BE49-F238E27FC236}">
                <a16:creationId xmlns:a16="http://schemas.microsoft.com/office/drawing/2014/main" xmlns="" id="{4E932C91-867E-0534-1A38-592F3C065991}"/>
              </a:ext>
            </a:extLst>
          </p:cNvPr>
          <p:cNvSpPr>
            <a:spLocks noGrp="1"/>
          </p:cNvSpPr>
          <p:nvPr>
            <p:ph idx="1"/>
          </p:nvPr>
        </p:nvSpPr>
        <p:spPr>
          <a:xfrm>
            <a:off x="838200" y="1219200"/>
            <a:ext cx="7391400" cy="4953000"/>
          </a:xfrm>
        </p:spPr>
        <p:txBody>
          <a:bodyPr rtlCol="0">
            <a:normAutofit fontScale="925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Achievable:</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psychiatric clinic has adequate patient population that require multidisciplinary care to achieve their good mental health outcomes</a:t>
            </a:r>
            <a:r>
              <a:rPr lang="en-GB" sz="2400" dirty="0">
                <a:latin typeface="Times New Roman" panose="02020603050405020304" pitchFamily="18" charset="0"/>
                <a:ea typeface="Verdana" pitchFamily="34" charset="0"/>
                <a:cs typeface="Times New Roman" panose="02020603050405020304" pitchFamily="18" charset="0"/>
              </a:rPr>
              <a:t>.</a:t>
            </a:r>
            <a:endParaRPr lang="en-GB" sz="2600" dirty="0">
              <a:latin typeface="Times New Roman" panose="02020603050405020304" pitchFamily="18" charset="0"/>
              <a:ea typeface="Verdana" pitchFamily="34" charset="0"/>
              <a:cs typeface="Times New Roman" panose="02020603050405020304" pitchFamily="18" charset="0"/>
            </a:endParaRP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Realistic:</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clinic’s emphasis on the use of multidisciplinary care practices for patient with diverse mental and behavioral health problems would make it possible to achieve this professional development goal.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Timely: </a:t>
            </a:r>
            <a:r>
              <a:rPr lang="en-GB" sz="2600" dirty="0">
                <a:latin typeface="Times New Roman" panose="02020603050405020304" pitchFamily="18" charset="0"/>
                <a:ea typeface="Verdana" pitchFamily="34" charset="0"/>
                <a:cs typeface="Times New Roman" panose="02020603050405020304" pitchFamily="18" charset="0"/>
              </a:rPr>
              <a:t>The end of the clinical rotation is an appropriate time for assessing the attainment of this goal</a:t>
            </a:r>
            <a:endParaRPr lang="en-US" sz="2600" b="1" dirty="0">
              <a:latin typeface="Times New Roman" panose="02020603050405020304" pitchFamily="18" charset="0"/>
              <a:ea typeface="Verdana" pitchFamily="34"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CFEEC7-4F0F-97CA-A909-8DDCD3036DD3}"/>
              </a:ext>
            </a:extLst>
          </p:cNvPr>
          <p:cNvSpPr>
            <a:spLocks noGrp="1"/>
          </p:cNvSpPr>
          <p:nvPr>
            <p:ph type="title"/>
          </p:nvPr>
        </p:nvSpPr>
        <p:spPr>
          <a:xfrm>
            <a:off x="1143000" y="304800"/>
            <a:ext cx="65532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5</a:t>
            </a:r>
          </a:p>
        </p:txBody>
      </p:sp>
      <p:sp>
        <p:nvSpPr>
          <p:cNvPr id="3" name="Content Placeholder 2">
            <a:extLst>
              <a:ext uri="{FF2B5EF4-FFF2-40B4-BE49-F238E27FC236}">
                <a16:creationId xmlns:a16="http://schemas.microsoft.com/office/drawing/2014/main" xmlns="" id="{AF8C0856-FBCF-9FCF-2762-77B888896CCD}"/>
              </a:ext>
            </a:extLst>
          </p:cNvPr>
          <p:cNvSpPr>
            <a:spLocks noGrp="1"/>
          </p:cNvSpPr>
          <p:nvPr>
            <p:ph idx="1"/>
          </p:nvPr>
        </p:nvSpPr>
        <p:spPr>
          <a:xfrm>
            <a:off x="685800" y="1066800"/>
            <a:ext cx="7772400" cy="5181600"/>
          </a:xfrm>
        </p:spPr>
        <p:txBody>
          <a:bodyPr rtlCol="0">
            <a:normAutofit fontScale="92500" lnSpcReduction="1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dirty="0">
                <a:latin typeface="Times New Roman" panose="02020603050405020304" pitchFamily="18" charset="0"/>
                <a:ea typeface="Verdana" pitchFamily="34" charset="0"/>
                <a:cs typeface="Times New Roman" panose="02020603050405020304" pitchFamily="18" charset="0"/>
              </a:rPr>
              <a:t>Acquire the relevant case management skills through the shadowing of my preceptor’s handling of different patients by the end of the clinical rotation.</a:t>
            </a:r>
          </a:p>
          <a:p>
            <a:pPr marL="0" indent="0" algn="ctr" defTabSz="457207" fontAlgn="auto">
              <a:lnSpc>
                <a:spcPct val="120000"/>
              </a:lnSpc>
              <a:spcAft>
                <a:spcPts val="0"/>
              </a:spcAft>
              <a:buClr>
                <a:schemeClr val="accent3"/>
              </a:buClr>
              <a:buFont typeface="Wingdings 3" charset="2"/>
              <a:buNone/>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Description of SMART Elements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Specific:</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Trainee PMHNPs’ ability to conduct appropriate case management is an important skills that can be acquired through job shadowing (Chapman et al., 2019).</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Measurable:</a:t>
            </a:r>
            <a:r>
              <a:rPr lang="en-GB" sz="2600" dirty="0">
                <a:solidFill>
                  <a:srgbClr val="C00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trainee PMHNP’s ability to conduct case management that strengthens psychiatrist-patient relationship is used to measure this competency at the end of the clinical rotation.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1B5C98-4140-E45A-07C9-8E6D7658B730}"/>
              </a:ext>
            </a:extLst>
          </p:cNvPr>
          <p:cNvSpPr>
            <a:spLocks noGrp="1"/>
          </p:cNvSpPr>
          <p:nvPr>
            <p:ph type="title"/>
          </p:nvPr>
        </p:nvSpPr>
        <p:spPr>
          <a:xfrm>
            <a:off x="1219200" y="304800"/>
            <a:ext cx="64770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5../2</a:t>
            </a:r>
          </a:p>
        </p:txBody>
      </p:sp>
      <p:sp>
        <p:nvSpPr>
          <p:cNvPr id="3" name="Content Placeholder 2">
            <a:extLst>
              <a:ext uri="{FF2B5EF4-FFF2-40B4-BE49-F238E27FC236}">
                <a16:creationId xmlns:a16="http://schemas.microsoft.com/office/drawing/2014/main" xmlns="" id="{1C6A15F3-9B10-877A-35F5-C2A4E294C059}"/>
              </a:ext>
            </a:extLst>
          </p:cNvPr>
          <p:cNvSpPr>
            <a:spLocks noGrp="1"/>
          </p:cNvSpPr>
          <p:nvPr>
            <p:ph idx="1"/>
          </p:nvPr>
        </p:nvSpPr>
        <p:spPr>
          <a:xfrm>
            <a:off x="838200" y="1219200"/>
            <a:ext cx="7391400" cy="4724400"/>
          </a:xfrm>
        </p:spPr>
        <p:txBody>
          <a:bodyPr rtlCol="0">
            <a:normAutofit/>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Achievable:</a:t>
            </a:r>
            <a:r>
              <a:rPr lang="en-GB" sz="26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trainee PMHNP’s knowledge of the principles of case management would make it easy to achieve this competency.</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Realistic:</a:t>
            </a:r>
            <a:r>
              <a:rPr lang="en-GB" sz="26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Case management is one of the preceptor’s duty that the trainee PMHNP can use to learn and apply the techniques for conducting same in their future practice.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Timely:</a:t>
            </a:r>
            <a:r>
              <a:rPr lang="en-GB" sz="26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trainee PMHNP can achieve this goal by the end of the clinical rotation.</a:t>
            </a:r>
            <a:endParaRPr lang="en-US" sz="2600" dirty="0">
              <a:latin typeface="Times New Roman" panose="02020603050405020304" pitchFamily="18" charset="0"/>
              <a:ea typeface="Verdana" pitchFamily="34"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326BA6-051A-CD87-5ACC-07B3E10589C4}"/>
              </a:ext>
            </a:extLst>
          </p:cNvPr>
          <p:cNvSpPr>
            <a:spLocks noGrp="1"/>
          </p:cNvSpPr>
          <p:nvPr>
            <p:ph type="title"/>
          </p:nvPr>
        </p:nvSpPr>
        <p:spPr>
          <a:xfrm>
            <a:off x="1295400" y="228600"/>
            <a:ext cx="64008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Summary</a:t>
            </a:r>
          </a:p>
        </p:txBody>
      </p:sp>
      <p:sp>
        <p:nvSpPr>
          <p:cNvPr id="3" name="Content Placeholder 2">
            <a:extLst>
              <a:ext uri="{FF2B5EF4-FFF2-40B4-BE49-F238E27FC236}">
                <a16:creationId xmlns:a16="http://schemas.microsoft.com/office/drawing/2014/main" xmlns="" id="{A1785109-52CB-EF5A-7774-481176052522}"/>
              </a:ext>
            </a:extLst>
          </p:cNvPr>
          <p:cNvSpPr>
            <a:spLocks noGrp="1"/>
          </p:cNvSpPr>
          <p:nvPr>
            <p:ph idx="1"/>
          </p:nvPr>
        </p:nvSpPr>
        <p:spPr>
          <a:xfrm>
            <a:off x="838200" y="1143000"/>
            <a:ext cx="7391400" cy="5181600"/>
          </a:xfrm>
        </p:spPr>
        <p:txBody>
          <a:bodyPr rtlCol="0">
            <a:normAutofit fontScale="92500" lnSpcReduction="20000"/>
          </a:bodyPr>
          <a:lstStyle/>
          <a:p>
            <a:pPr marL="274320" indent="-274320" defTabSz="457207" fontAlgn="auto">
              <a:lnSpc>
                <a:spcPct val="150000"/>
              </a:lnSpc>
              <a:spcAft>
                <a:spcPts val="0"/>
              </a:spcAft>
              <a:buClr>
                <a:schemeClr val="accent3"/>
              </a:buClr>
              <a:buFont typeface="Wingdings"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The five SMART would be used to measure the appropriateness of my professional development plan. </a:t>
            </a:r>
          </a:p>
          <a:p>
            <a:pPr marL="274320" indent="-274320" defTabSz="457207" fontAlgn="auto">
              <a:lnSpc>
                <a:spcPct val="150000"/>
              </a:lnSpc>
              <a:spcAft>
                <a:spcPts val="0"/>
              </a:spcAft>
              <a:buClr>
                <a:schemeClr val="accent3"/>
              </a:buClr>
              <a:buFont typeface="Wingdings"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In this regard, these goals are useful for executing the self-assessment, psychotherapeutic planning, and safe medication administration aspects of the plan. </a:t>
            </a:r>
          </a:p>
          <a:p>
            <a:pPr marL="274320" indent="-274320" defTabSz="457207" fontAlgn="auto">
              <a:lnSpc>
                <a:spcPct val="150000"/>
              </a:lnSpc>
              <a:spcAft>
                <a:spcPts val="0"/>
              </a:spcAft>
              <a:buClr>
                <a:schemeClr val="accent3"/>
              </a:buClr>
              <a:buFont typeface="Wingdings"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Similarly, these five SMART goals would guide the engagement and nature of assignments that I would undertake during the clinical rotation. </a:t>
            </a:r>
          </a:p>
          <a:p>
            <a:pPr marL="274320" indent="-274320" defTabSz="457207" fontAlgn="auto">
              <a:lnSpc>
                <a:spcPct val="150000"/>
              </a:lnSpc>
              <a:spcAft>
                <a:spcPts val="0"/>
              </a:spcAft>
              <a:buClr>
                <a:schemeClr val="accent3"/>
              </a:buClr>
              <a:buFont typeface="Wingdings"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Therefore, I hope to achieve all these five goals by the end of the clinical rotation.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2214DE-C2A5-4321-C801-CC5B241A1A32}"/>
              </a:ext>
            </a:extLst>
          </p:cNvPr>
          <p:cNvSpPr>
            <a:spLocks noGrp="1"/>
          </p:cNvSpPr>
          <p:nvPr>
            <p:ph type="title"/>
          </p:nvPr>
        </p:nvSpPr>
        <p:spPr>
          <a:xfrm>
            <a:off x="838200" y="152400"/>
            <a:ext cx="6858000" cy="762000"/>
          </a:xfrm>
        </p:spPr>
        <p:txBody>
          <a:bodyPr rtlCol="0">
            <a:noAutofit/>
          </a:bodyPr>
          <a:lstStyle/>
          <a:p>
            <a:pPr algn="ctr" defTabSz="457207" fontAlgn="auto">
              <a:spcAft>
                <a:spcPts val="0"/>
              </a:spcAft>
              <a:defRPr/>
            </a:pPr>
            <a:r>
              <a:rPr lang="en-US" sz="3200" b="1" dirty="0">
                <a:solidFill>
                  <a:srgbClr val="C00000"/>
                </a:solidFill>
                <a:latin typeface="Verdana" pitchFamily="34" charset="0"/>
                <a:ea typeface="Verdana" pitchFamily="34" charset="0"/>
              </a:rPr>
              <a:t>References</a:t>
            </a:r>
          </a:p>
        </p:txBody>
      </p:sp>
      <p:sp>
        <p:nvSpPr>
          <p:cNvPr id="3" name="Content Placeholder 2">
            <a:extLst>
              <a:ext uri="{FF2B5EF4-FFF2-40B4-BE49-F238E27FC236}">
                <a16:creationId xmlns:a16="http://schemas.microsoft.com/office/drawing/2014/main" xmlns="" id="{F5E16E68-F568-53A1-C43B-F85BFBCD937A}"/>
              </a:ext>
            </a:extLst>
          </p:cNvPr>
          <p:cNvSpPr>
            <a:spLocks noGrp="1"/>
          </p:cNvSpPr>
          <p:nvPr>
            <p:ph idx="1"/>
          </p:nvPr>
        </p:nvSpPr>
        <p:spPr>
          <a:xfrm>
            <a:off x="609600" y="1143000"/>
            <a:ext cx="7772400" cy="5105400"/>
          </a:xfrm>
        </p:spPr>
        <p:txBody>
          <a:bodyPr>
            <a:normAutofit/>
          </a:bodyPr>
          <a:lstStyle/>
          <a:p>
            <a:pPr marL="342900" indent="-342900">
              <a:lnSpc>
                <a:spcPct val="90000"/>
              </a:lnSpc>
              <a:spcBef>
                <a:spcPts val="900"/>
              </a:spcBef>
              <a:spcAft>
                <a:spcPts val="1200"/>
              </a:spcAft>
              <a:buFont typeface="Wingdings" panose="05000000000000000000" pitchFamily="2" charset="2"/>
              <a:buChar char="q"/>
            </a:pPr>
            <a:r>
              <a:rPr lang="en-GB" altLang="en-US" sz="2200" dirty="0">
                <a:latin typeface="Times New Roman" panose="02020603050405020304" pitchFamily="18" charset="0"/>
                <a:cs typeface="Times New Roman" panose="02020603050405020304" pitchFamily="18" charset="0"/>
              </a:rPr>
              <a:t>Chapman, S. A., </a:t>
            </a:r>
            <a:r>
              <a:rPr lang="en-GB" altLang="en-US" sz="2200" dirty="0" err="1">
                <a:latin typeface="Times New Roman" panose="02020603050405020304" pitchFamily="18" charset="0"/>
                <a:cs typeface="Times New Roman" panose="02020603050405020304" pitchFamily="18" charset="0"/>
              </a:rPr>
              <a:t>Toretsky</a:t>
            </a:r>
            <a:r>
              <a:rPr lang="en-GB" altLang="en-US" sz="2200" dirty="0">
                <a:latin typeface="Times New Roman" panose="02020603050405020304" pitchFamily="18" charset="0"/>
                <a:cs typeface="Times New Roman" panose="02020603050405020304" pitchFamily="18" charset="0"/>
              </a:rPr>
              <a:t>, C., &amp; Phoenix, B. J. (2019). Enhancing psychiatric mental health nurse practitioner practice: Impact of state scope of practice regulations. </a:t>
            </a:r>
            <a:r>
              <a:rPr lang="en-GB" altLang="en-US" sz="2200" i="1" dirty="0">
                <a:latin typeface="Times New Roman" panose="02020603050405020304" pitchFamily="18" charset="0"/>
                <a:cs typeface="Times New Roman" panose="02020603050405020304" pitchFamily="18" charset="0"/>
              </a:rPr>
              <a:t>Journal of Nursing Regulation, 1</a:t>
            </a:r>
            <a:r>
              <a:rPr lang="en-GB" altLang="en-US" sz="2200" dirty="0">
                <a:latin typeface="Times New Roman" panose="02020603050405020304" pitchFamily="18" charset="0"/>
                <a:cs typeface="Times New Roman" panose="02020603050405020304" pitchFamily="18" charset="0"/>
              </a:rPr>
              <a:t>0(1), 35-43. </a:t>
            </a:r>
            <a:r>
              <a:rPr lang="it-IT" altLang="en-US" sz="2200" dirty="0">
                <a:latin typeface="Times New Roman" panose="02020603050405020304" pitchFamily="18" charset="0"/>
                <a:cs typeface="Times New Roman" panose="02020603050405020304" pitchFamily="18" charset="0"/>
              </a:rPr>
              <a:t>https://doi.org/10.1016/S2155-8256(19)30081-X</a:t>
            </a:r>
            <a:endParaRPr lang="en-US" altLang="en-US" sz="2200" dirty="0">
              <a:latin typeface="Times New Roman" panose="02020603050405020304" pitchFamily="18" charset="0"/>
              <a:cs typeface="Times New Roman" panose="02020603050405020304" pitchFamily="18" charset="0"/>
            </a:endParaRPr>
          </a:p>
          <a:p>
            <a:pPr marL="342900" indent="-342900">
              <a:lnSpc>
                <a:spcPct val="90000"/>
              </a:lnSpc>
              <a:spcBef>
                <a:spcPts val="900"/>
              </a:spcBef>
              <a:spcAft>
                <a:spcPts val="1200"/>
              </a:spcAft>
              <a:buFont typeface="Wingdings" panose="05000000000000000000" pitchFamily="2" charset="2"/>
              <a:buChar char="q"/>
            </a:pPr>
            <a:r>
              <a:rPr lang="en-GB" altLang="en-US" sz="2200" dirty="0">
                <a:latin typeface="Times New Roman" panose="02020603050405020304" pitchFamily="18" charset="0"/>
                <a:cs typeface="Times New Roman" panose="02020603050405020304" pitchFamily="18" charset="0"/>
              </a:rPr>
              <a:t>Gross, J. J., </a:t>
            </a:r>
            <a:r>
              <a:rPr lang="en-GB" altLang="en-US" sz="2200" dirty="0" err="1">
                <a:latin typeface="Times New Roman" panose="02020603050405020304" pitchFamily="18" charset="0"/>
                <a:cs typeface="Times New Roman" panose="02020603050405020304" pitchFamily="18" charset="0"/>
              </a:rPr>
              <a:t>Uusberg</a:t>
            </a:r>
            <a:r>
              <a:rPr lang="en-GB" altLang="en-US" sz="2200" dirty="0">
                <a:latin typeface="Times New Roman" panose="02020603050405020304" pitchFamily="18" charset="0"/>
                <a:cs typeface="Times New Roman" panose="02020603050405020304" pitchFamily="18" charset="0"/>
              </a:rPr>
              <a:t>, H., &amp; </a:t>
            </a:r>
            <a:r>
              <a:rPr lang="en-GB" altLang="en-US" sz="2200" dirty="0" err="1">
                <a:latin typeface="Times New Roman" panose="02020603050405020304" pitchFamily="18" charset="0"/>
                <a:cs typeface="Times New Roman" panose="02020603050405020304" pitchFamily="18" charset="0"/>
              </a:rPr>
              <a:t>Uusberg</a:t>
            </a:r>
            <a:r>
              <a:rPr lang="en-GB" altLang="en-US" sz="2200" dirty="0">
                <a:latin typeface="Times New Roman" panose="02020603050405020304" pitchFamily="18" charset="0"/>
                <a:cs typeface="Times New Roman" panose="02020603050405020304" pitchFamily="18" charset="0"/>
              </a:rPr>
              <a:t>, A. (2019). Mental illness and well‐being: An affect regulation perspective. </a:t>
            </a:r>
            <a:r>
              <a:rPr lang="en-GB" altLang="en-US" sz="2200" i="1" dirty="0">
                <a:latin typeface="Times New Roman" panose="02020603050405020304" pitchFamily="18" charset="0"/>
                <a:cs typeface="Times New Roman" panose="02020603050405020304" pitchFamily="18" charset="0"/>
              </a:rPr>
              <a:t>World Psychiatry, 18</a:t>
            </a:r>
            <a:r>
              <a:rPr lang="en-GB" altLang="en-US" sz="2200" dirty="0">
                <a:latin typeface="Times New Roman" panose="02020603050405020304" pitchFamily="18" charset="0"/>
                <a:cs typeface="Times New Roman" panose="02020603050405020304" pitchFamily="18" charset="0"/>
              </a:rPr>
              <a:t>(2), 130-139. https://doi.org/10.1002/wps.20618</a:t>
            </a:r>
            <a:endParaRPr lang="en-US" altLang="en-US" sz="2200" dirty="0">
              <a:latin typeface="Times New Roman" panose="02020603050405020304" pitchFamily="18" charset="0"/>
              <a:cs typeface="Times New Roman" panose="02020603050405020304" pitchFamily="18" charset="0"/>
            </a:endParaRPr>
          </a:p>
          <a:p>
            <a:pPr marL="342900" indent="-342900">
              <a:lnSpc>
                <a:spcPct val="90000"/>
              </a:lnSpc>
              <a:spcBef>
                <a:spcPts val="900"/>
              </a:spcBef>
              <a:spcAft>
                <a:spcPts val="1200"/>
              </a:spcAft>
              <a:buFont typeface="Wingdings" panose="05000000000000000000" pitchFamily="2" charset="2"/>
              <a:buChar char="q"/>
            </a:pPr>
            <a:r>
              <a:rPr lang="en-US" altLang="en-US" sz="2200" dirty="0">
                <a:latin typeface="Times New Roman" panose="02020603050405020304" pitchFamily="18" charset="0"/>
                <a:cs typeface="Times New Roman" panose="02020603050405020304" pitchFamily="18" charset="0"/>
              </a:rPr>
              <a:t>Levy, M. E., Monroe, A. K., </a:t>
            </a:r>
            <a:r>
              <a:rPr lang="en-US" altLang="en-US" sz="2200" dirty="0" err="1">
                <a:latin typeface="Times New Roman" panose="02020603050405020304" pitchFamily="18" charset="0"/>
                <a:cs typeface="Times New Roman" panose="02020603050405020304" pitchFamily="18" charset="0"/>
              </a:rPr>
              <a:t>Horberg</a:t>
            </a:r>
            <a:r>
              <a:rPr lang="en-US" altLang="en-US" sz="2200" dirty="0">
                <a:latin typeface="Times New Roman" panose="02020603050405020304" pitchFamily="18" charset="0"/>
                <a:cs typeface="Times New Roman" panose="02020603050405020304" pitchFamily="18" charset="0"/>
              </a:rPr>
              <a:t>, M. A., </a:t>
            </a:r>
            <a:r>
              <a:rPr lang="en-US" altLang="en-US" sz="2200" dirty="0" err="1">
                <a:latin typeface="Times New Roman" panose="02020603050405020304" pitchFamily="18" charset="0"/>
                <a:cs typeface="Times New Roman" panose="02020603050405020304" pitchFamily="18" charset="0"/>
              </a:rPr>
              <a:t>Benator</a:t>
            </a:r>
            <a:r>
              <a:rPr lang="en-US" altLang="en-US" sz="2200" dirty="0">
                <a:latin typeface="Times New Roman" panose="02020603050405020304" pitchFamily="18" charset="0"/>
                <a:cs typeface="Times New Roman" panose="02020603050405020304" pitchFamily="18" charset="0"/>
              </a:rPr>
              <a:t>, D. A., </a:t>
            </a:r>
            <a:r>
              <a:rPr lang="en-US" altLang="en-US" sz="2200" dirty="0" err="1">
                <a:latin typeface="Times New Roman" panose="02020603050405020304" pitchFamily="18" charset="0"/>
                <a:cs typeface="Times New Roman" panose="02020603050405020304" pitchFamily="18" charset="0"/>
              </a:rPr>
              <a:t>Molock</a:t>
            </a:r>
            <a:r>
              <a:rPr lang="en-US" altLang="en-US" sz="2200" dirty="0">
                <a:latin typeface="Times New Roman" panose="02020603050405020304" pitchFamily="18" charset="0"/>
                <a:cs typeface="Times New Roman" panose="02020603050405020304" pitchFamily="18" charset="0"/>
              </a:rPr>
              <a:t>, S., Doshi, R. K., </a:t>
            </a:r>
            <a:r>
              <a:rPr lang="en-US" altLang="en-US" sz="2200" dirty="0" err="1">
                <a:latin typeface="Times New Roman" panose="02020603050405020304" pitchFamily="18" charset="0"/>
                <a:cs typeface="Times New Roman" panose="02020603050405020304" pitchFamily="18" charset="0"/>
              </a:rPr>
              <a:t>Happ</a:t>
            </a:r>
            <a:r>
              <a:rPr lang="en-US" altLang="en-US" sz="2200" dirty="0">
                <a:latin typeface="Times New Roman" panose="02020603050405020304" pitchFamily="18" charset="0"/>
                <a:cs typeface="Times New Roman" panose="02020603050405020304" pitchFamily="18" charset="0"/>
              </a:rPr>
              <a:t>, L. P., &amp; Castel, A. D. (2019). Pharmacologic treatment of psychiatric disorders and time with unsuppressed HIV viral load in a clinical HIV cohort. </a:t>
            </a:r>
            <a:r>
              <a:rPr lang="en-US" altLang="en-US" sz="2200" i="1" dirty="0">
                <a:latin typeface="Times New Roman" panose="02020603050405020304" pitchFamily="18" charset="0"/>
                <a:cs typeface="Times New Roman" panose="02020603050405020304" pitchFamily="18" charset="0"/>
              </a:rPr>
              <a:t>Journal of Acquired Immune Deficiency Syndromes, 82</a:t>
            </a:r>
            <a:r>
              <a:rPr lang="en-US" altLang="en-US" sz="2200" dirty="0">
                <a:latin typeface="Times New Roman" panose="02020603050405020304" pitchFamily="18" charset="0"/>
                <a:cs typeface="Times New Roman" panose="02020603050405020304" pitchFamily="18" charset="0"/>
              </a:rPr>
              <a:t>(3), 329. https://doi.org/10.1097/QAI.0000000000002138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BDE8089-FEAD-33FD-F634-03703BF0A61C}"/>
              </a:ext>
            </a:extLst>
          </p:cNvPr>
          <p:cNvSpPr>
            <a:spLocks noGrp="1"/>
          </p:cNvSpPr>
          <p:nvPr>
            <p:ph type="title"/>
          </p:nvPr>
        </p:nvSpPr>
        <p:spPr>
          <a:xfrm>
            <a:off x="1066800" y="304800"/>
            <a:ext cx="66294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xmlns="" id="{58DCA9A0-203A-C6A5-089B-6B652495A369}"/>
              </a:ext>
            </a:extLst>
          </p:cNvPr>
          <p:cNvSpPr>
            <a:spLocks noGrp="1"/>
          </p:cNvSpPr>
          <p:nvPr>
            <p:ph idx="1"/>
          </p:nvPr>
        </p:nvSpPr>
        <p:spPr>
          <a:xfrm>
            <a:off x="762000" y="1143000"/>
            <a:ext cx="7467600" cy="4953000"/>
          </a:xfrm>
        </p:spPr>
        <p:txBody>
          <a:bodyPr rtlCol="0">
            <a:normAutofit fontScale="92500" lnSpcReduction="1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Trainee psychiatric mental health nurse practitioners (PMHNPs) need practical experience to serve diverse patients.</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The clinical rotation aspect of their education and training is an appropriate platform for them to acquire the right skillsets to perform their duties successfully.</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However, most trainee PMHNPs fail to utilize the different learning opportunities.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US" sz="2600" dirty="0">
                <a:latin typeface="Times New Roman" panose="02020603050405020304" pitchFamily="18" charset="0"/>
                <a:ea typeface="Verdana" pitchFamily="34" charset="0"/>
                <a:cs typeface="Times New Roman" panose="02020603050405020304" pitchFamily="18" charset="0"/>
              </a:rPr>
              <a:t>Therefore, a professional development plan with SMART goals is the right tool to derive the benefits of their clinical rotation.</a:t>
            </a:r>
            <a:endParaRPr lang="en-US" sz="2600" dirty="0">
              <a:latin typeface="Arial" panose="020B0604020202020204" pitchFamily="34" charset="0"/>
              <a:ea typeface="Verdana"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B996D996-E5C1-A6C2-6D54-DB9DF3DE6195}"/>
              </a:ext>
            </a:extLst>
          </p:cNvPr>
          <p:cNvSpPr>
            <a:spLocks noGrp="1"/>
          </p:cNvSpPr>
          <p:nvPr>
            <p:ph type="title"/>
          </p:nvPr>
        </p:nvSpPr>
        <p:spPr>
          <a:xfrm>
            <a:off x="1295400" y="304800"/>
            <a:ext cx="64008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1</a:t>
            </a:r>
          </a:p>
        </p:txBody>
      </p:sp>
      <p:sp>
        <p:nvSpPr>
          <p:cNvPr id="3" name="Content Placeholder 2">
            <a:extLst>
              <a:ext uri="{FF2B5EF4-FFF2-40B4-BE49-F238E27FC236}">
                <a16:creationId xmlns:a16="http://schemas.microsoft.com/office/drawing/2014/main" xmlns="" id="{7CB3AEB3-0F80-B348-FDE2-3E6F5CDD2FD8}"/>
              </a:ext>
            </a:extLst>
          </p:cNvPr>
          <p:cNvSpPr>
            <a:spLocks noGrp="1"/>
          </p:cNvSpPr>
          <p:nvPr>
            <p:ph idx="1"/>
          </p:nvPr>
        </p:nvSpPr>
        <p:spPr>
          <a:xfrm>
            <a:off x="838200" y="990600"/>
            <a:ext cx="7543800" cy="5029200"/>
          </a:xfrm>
        </p:spPr>
        <p:txBody>
          <a:bodyPr rtlCol="0">
            <a:normAutofit fontScale="92500" lnSpcReduction="1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dirty="0">
                <a:latin typeface="Times New Roman" panose="02020603050405020304" pitchFamily="18" charset="0"/>
                <a:ea typeface="Verdana" pitchFamily="34" charset="0"/>
                <a:cs typeface="Times New Roman" panose="02020603050405020304" pitchFamily="18" charset="0"/>
              </a:rPr>
              <a:t>Achieve the competency to perform and interpret a mental status examination for adolescent and adult patients independently by the end of the clinical rotation. </a:t>
            </a:r>
          </a:p>
          <a:p>
            <a:pPr marL="0" indent="0" algn="ctr" defTabSz="457207" fontAlgn="auto">
              <a:lnSpc>
                <a:spcPct val="120000"/>
              </a:lnSpc>
              <a:spcAft>
                <a:spcPts val="0"/>
              </a:spcAft>
              <a:buClr>
                <a:schemeClr val="accent3"/>
              </a:buClr>
              <a:buFont typeface="Wingdings 3" charset="2"/>
              <a:buNone/>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Description of SMART Elements</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Specific:</a:t>
            </a:r>
            <a:r>
              <a:rPr lang="en-GB" sz="26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800" dirty="0">
                <a:latin typeface="Times New Roman" panose="02020603050405020304" pitchFamily="18" charset="0"/>
                <a:ea typeface="Verdana" pitchFamily="34" charset="0"/>
                <a:cs typeface="Times New Roman" panose="02020603050405020304" pitchFamily="18" charset="0"/>
              </a:rPr>
              <a:t>Conducting and interpreting mental status examination for specific patient population is part of the performing the assessment function of a PMHNP (Chapman et al., 2019).</a:t>
            </a:r>
            <a:endParaRPr lang="en-GB" sz="2600" dirty="0">
              <a:latin typeface="Times New Roman" panose="02020603050405020304" pitchFamily="18" charset="0"/>
              <a:ea typeface="Verdana" pitchFamily="34" charset="0"/>
              <a:cs typeface="Times New Roman" panose="02020603050405020304" pitchFamily="18" charset="0"/>
            </a:endParaRP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Measurable</a:t>
            </a:r>
            <a:r>
              <a:rPr lang="en-GB" sz="2600" dirty="0">
                <a:solidFill>
                  <a:srgbClr val="C00000"/>
                </a:solidFill>
                <a:latin typeface="Times New Roman" panose="02020603050405020304" pitchFamily="18" charset="0"/>
                <a:ea typeface="Verdana" pitchFamily="34" charset="0"/>
                <a:cs typeface="Times New Roman" panose="02020603050405020304" pitchFamily="18" charset="0"/>
              </a:rPr>
              <a:t>:</a:t>
            </a:r>
            <a:r>
              <a:rPr lang="en-GB" sz="2600"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goal’s focus on specific patient groups provides the parameters for measuring the competency for independent mental status examination.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065AB3-3EE7-5386-A130-F56E2E14BD28}"/>
              </a:ext>
            </a:extLst>
          </p:cNvPr>
          <p:cNvSpPr>
            <a:spLocks noGrp="1"/>
          </p:cNvSpPr>
          <p:nvPr>
            <p:ph type="title"/>
          </p:nvPr>
        </p:nvSpPr>
        <p:spPr>
          <a:xfrm>
            <a:off x="1143000" y="381000"/>
            <a:ext cx="65532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1../2</a:t>
            </a:r>
          </a:p>
        </p:txBody>
      </p:sp>
      <p:sp>
        <p:nvSpPr>
          <p:cNvPr id="3" name="Content Placeholder 2">
            <a:extLst>
              <a:ext uri="{FF2B5EF4-FFF2-40B4-BE49-F238E27FC236}">
                <a16:creationId xmlns:a16="http://schemas.microsoft.com/office/drawing/2014/main" xmlns="" id="{AAE97B77-AB77-0924-4792-BCB9ACBC2DE2}"/>
              </a:ext>
            </a:extLst>
          </p:cNvPr>
          <p:cNvSpPr>
            <a:spLocks noGrp="1"/>
          </p:cNvSpPr>
          <p:nvPr>
            <p:ph idx="1"/>
          </p:nvPr>
        </p:nvSpPr>
        <p:spPr>
          <a:xfrm>
            <a:off x="762000" y="1066800"/>
            <a:ext cx="7620000" cy="5181600"/>
          </a:xfrm>
        </p:spPr>
        <p:txBody>
          <a:bodyPr rtlCol="0">
            <a:normAutofit fontScale="92500" lnSpcReduction="1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Achievable: </a:t>
            </a:r>
            <a:r>
              <a:rPr lang="en-GB" sz="2600" dirty="0">
                <a:latin typeface="Times New Roman" panose="02020603050405020304" pitchFamily="18" charset="0"/>
                <a:ea typeface="Verdana" pitchFamily="34" charset="0"/>
                <a:cs typeface="Times New Roman" panose="02020603050405020304" pitchFamily="18" charset="0"/>
              </a:rPr>
              <a:t>The site of the clinical rotation provides mental and behavioral health services to both adolescent and adults, which makes it possible for the preceptor to assign their mental status examination to me.</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Realistic: </a:t>
            </a:r>
            <a:r>
              <a:rPr lang="en-GB" sz="2600" dirty="0">
                <a:latin typeface="Times New Roman" panose="02020603050405020304" pitchFamily="18" charset="0"/>
                <a:ea typeface="Verdana" pitchFamily="34" charset="0"/>
                <a:cs typeface="Times New Roman" panose="02020603050405020304" pitchFamily="18" charset="0"/>
              </a:rPr>
              <a:t>My knowledge of processes and tools for conducting the different types of mental status exam is an appropriate background that makes possible for me to achieve this goal of performing the procedure without supervision.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Timely: </a:t>
            </a:r>
            <a:r>
              <a:rPr lang="en-GB" sz="2600" dirty="0">
                <a:latin typeface="Times New Roman" panose="02020603050405020304" pitchFamily="18" charset="0"/>
                <a:ea typeface="Verdana" pitchFamily="34" charset="0"/>
                <a:cs typeface="Times New Roman" panose="02020603050405020304" pitchFamily="18" charset="0"/>
              </a:rPr>
              <a:t>The end of the clinical rotation is a realistic time for measuring the attainment of this patient assessment competency.</a:t>
            </a:r>
            <a:endParaRPr lang="en-US" sz="2600" dirty="0">
              <a:latin typeface="Arial" panose="020B0604020202020204" pitchFamily="34" charset="0"/>
              <a:ea typeface="Verdana"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13F03540-2B16-A68B-6725-908C971FFAB8}"/>
              </a:ext>
            </a:extLst>
          </p:cNvPr>
          <p:cNvSpPr>
            <a:spLocks noGrp="1"/>
          </p:cNvSpPr>
          <p:nvPr>
            <p:ph type="title"/>
          </p:nvPr>
        </p:nvSpPr>
        <p:spPr>
          <a:xfrm>
            <a:off x="1066800" y="228600"/>
            <a:ext cx="6629400" cy="6858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2</a:t>
            </a:r>
          </a:p>
        </p:txBody>
      </p:sp>
      <p:sp>
        <p:nvSpPr>
          <p:cNvPr id="3" name="Content Placeholder 2">
            <a:extLst>
              <a:ext uri="{FF2B5EF4-FFF2-40B4-BE49-F238E27FC236}">
                <a16:creationId xmlns:a16="http://schemas.microsoft.com/office/drawing/2014/main" xmlns="" id="{9ABFBDC6-3B43-44E2-A80A-27387045C080}"/>
              </a:ext>
            </a:extLst>
          </p:cNvPr>
          <p:cNvSpPr>
            <a:spLocks noGrp="1"/>
          </p:cNvSpPr>
          <p:nvPr>
            <p:ph idx="1"/>
          </p:nvPr>
        </p:nvSpPr>
        <p:spPr>
          <a:xfrm>
            <a:off x="685800" y="990600"/>
            <a:ext cx="7848600" cy="5181600"/>
          </a:xfrm>
        </p:spPr>
        <p:txBody>
          <a:bodyPr rtlCol="0">
            <a:normAutofit fontScale="92500" lnSpcReduction="10000"/>
          </a:bodyPr>
          <a:lstStyle/>
          <a:p>
            <a:pPr marL="342906" indent="-342906" defTabSz="457207" fontAlgn="auto">
              <a:lnSpc>
                <a:spcPct val="110000"/>
              </a:lnSpc>
              <a:spcAft>
                <a:spcPts val="0"/>
              </a:spcAft>
              <a:buClr>
                <a:schemeClr val="accent3"/>
              </a:buClr>
              <a:buFont typeface="Wingdings" panose="05000000000000000000" pitchFamily="2" charset="2"/>
              <a:buChar char="v"/>
              <a:defRPr/>
            </a:pPr>
            <a:r>
              <a:rPr lang="en-GB" sz="2400" dirty="0">
                <a:latin typeface="Times New Roman" panose="02020603050405020304" pitchFamily="18" charset="0"/>
                <a:ea typeface="Verdana" pitchFamily="34" charset="0"/>
                <a:cs typeface="Times New Roman" panose="02020603050405020304" pitchFamily="18" charset="0"/>
              </a:rPr>
              <a:t>Achieve the competency to use the differences between the psychological and pathophysiological causes of mental health disorders to formulate and implement treatment plans independently for at least 80% of assigned patients by the end of the clinical rotation. </a:t>
            </a:r>
          </a:p>
          <a:p>
            <a:pPr marL="0" indent="0" algn="ctr" defTabSz="457207" fontAlgn="auto">
              <a:lnSpc>
                <a:spcPct val="110000"/>
              </a:lnSpc>
              <a:spcAft>
                <a:spcPts val="0"/>
              </a:spcAft>
              <a:buClr>
                <a:schemeClr val="accent3"/>
              </a:buClr>
              <a:buFont typeface="Wingdings 3" charset="2"/>
              <a:buNone/>
              <a:defRPr/>
            </a:pPr>
            <a:r>
              <a:rPr lang="en-GB" sz="2400" b="1" dirty="0">
                <a:solidFill>
                  <a:srgbClr val="C00000"/>
                </a:solidFill>
                <a:latin typeface="Times New Roman" panose="02020603050405020304" pitchFamily="18" charset="0"/>
                <a:ea typeface="Verdana" pitchFamily="34" charset="0"/>
                <a:cs typeface="Times New Roman" panose="02020603050405020304" pitchFamily="18" charset="0"/>
              </a:rPr>
              <a:t>Description of SMART Elements</a:t>
            </a:r>
          </a:p>
          <a:p>
            <a:pPr marL="342906" indent="-342906" defTabSz="457207" fontAlgn="auto">
              <a:lnSpc>
                <a:spcPct val="110000"/>
              </a:lnSpc>
              <a:spcAft>
                <a:spcPts val="0"/>
              </a:spcAft>
              <a:buClr>
                <a:schemeClr val="accent3"/>
              </a:buClr>
              <a:buFont typeface="Wingdings" panose="05000000000000000000" pitchFamily="2" charset="2"/>
              <a:buChar char="v"/>
              <a:defRPr/>
            </a:pPr>
            <a:r>
              <a:rPr lang="en-GB" sz="2400" b="1" dirty="0">
                <a:solidFill>
                  <a:srgbClr val="C00000"/>
                </a:solidFill>
                <a:latin typeface="Times New Roman" panose="02020603050405020304" pitchFamily="18" charset="0"/>
                <a:ea typeface="Verdana" pitchFamily="34" charset="0"/>
                <a:cs typeface="Times New Roman" panose="02020603050405020304" pitchFamily="18" charset="0"/>
              </a:rPr>
              <a:t>Specific:</a:t>
            </a:r>
            <a:r>
              <a:rPr lang="en-GB" sz="24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400" dirty="0">
                <a:latin typeface="Times New Roman" panose="02020603050405020304" pitchFamily="18" charset="0"/>
                <a:ea typeface="Verdana" pitchFamily="34" charset="0"/>
                <a:cs typeface="Times New Roman" panose="02020603050405020304" pitchFamily="18" charset="0"/>
              </a:rPr>
              <a:t>The goal’s focus on the differences between the various causes of mental illnesses as the basis for diagnosing patients and formulate their treatment plan makes at specified period during the practicum experience (Gross et al., 2019).</a:t>
            </a:r>
          </a:p>
          <a:p>
            <a:pPr marL="342906" indent="-342906" defTabSz="457207" fontAlgn="auto">
              <a:lnSpc>
                <a:spcPct val="110000"/>
              </a:lnSpc>
              <a:spcAft>
                <a:spcPts val="0"/>
              </a:spcAft>
              <a:buClr>
                <a:schemeClr val="accent3"/>
              </a:buClr>
              <a:buFont typeface="Wingdings" panose="05000000000000000000" pitchFamily="2" charset="2"/>
              <a:buChar char="v"/>
              <a:defRPr/>
            </a:pPr>
            <a:r>
              <a:rPr lang="en-GB" sz="2400" b="1" dirty="0">
                <a:solidFill>
                  <a:srgbClr val="C00000"/>
                </a:solidFill>
                <a:latin typeface="Times New Roman" panose="02020603050405020304" pitchFamily="18" charset="0"/>
                <a:ea typeface="Verdana" pitchFamily="34" charset="0"/>
                <a:cs typeface="Times New Roman" panose="02020603050405020304" pitchFamily="18" charset="0"/>
              </a:rPr>
              <a:t>Measurable:</a:t>
            </a:r>
            <a:r>
              <a:rPr lang="en-GB" sz="2400" dirty="0">
                <a:solidFill>
                  <a:srgbClr val="C00000"/>
                </a:solidFill>
                <a:latin typeface="Times New Roman" panose="02020603050405020304" pitchFamily="18" charset="0"/>
                <a:ea typeface="Verdana" pitchFamily="34" charset="0"/>
                <a:cs typeface="Times New Roman" panose="02020603050405020304" pitchFamily="18" charset="0"/>
              </a:rPr>
              <a:t> </a:t>
            </a:r>
            <a:r>
              <a:rPr lang="en-GB" sz="2400" dirty="0">
                <a:latin typeface="Times New Roman" panose="02020603050405020304" pitchFamily="18" charset="0"/>
                <a:ea typeface="Verdana" pitchFamily="34" charset="0"/>
                <a:cs typeface="Times New Roman" panose="02020603050405020304" pitchFamily="18" charset="0"/>
              </a:rPr>
              <a:t>A percentage of assigned patients that achieved good health outcomes from the use of the treatment plans by the end of the clinical rotation is a measure of the goal’s success or failure.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CFFAB4-FD56-43E9-1C14-ADB4A26502FB}"/>
              </a:ext>
            </a:extLst>
          </p:cNvPr>
          <p:cNvSpPr>
            <a:spLocks noGrp="1"/>
          </p:cNvSpPr>
          <p:nvPr>
            <p:ph type="title"/>
          </p:nvPr>
        </p:nvSpPr>
        <p:spPr>
          <a:xfrm>
            <a:off x="990600" y="304800"/>
            <a:ext cx="6705600" cy="7620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2../2</a:t>
            </a:r>
          </a:p>
        </p:txBody>
      </p:sp>
      <p:sp>
        <p:nvSpPr>
          <p:cNvPr id="3" name="Content Placeholder 2">
            <a:extLst>
              <a:ext uri="{FF2B5EF4-FFF2-40B4-BE49-F238E27FC236}">
                <a16:creationId xmlns:a16="http://schemas.microsoft.com/office/drawing/2014/main" xmlns="" id="{E4DED1B0-0847-8C0A-BAC4-48E54D467730}"/>
              </a:ext>
            </a:extLst>
          </p:cNvPr>
          <p:cNvSpPr>
            <a:spLocks noGrp="1"/>
          </p:cNvSpPr>
          <p:nvPr>
            <p:ph idx="1"/>
          </p:nvPr>
        </p:nvSpPr>
        <p:spPr>
          <a:xfrm>
            <a:off x="838200" y="1219200"/>
            <a:ext cx="7467600" cy="4953000"/>
          </a:xfrm>
        </p:spPr>
        <p:txBody>
          <a:bodyPr rtlCol="0">
            <a:normAutofit fontScale="92500" lnSpcReduction="1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Achievable:</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psychiatric clinic for this clinical rotation allows trainees to conduct psychological and pathophysiological assessment of patients as part of their duties during the practicum experience.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Realistic:</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standardized assessment instruments for diagnosing pathophysiological and psychopathological conditions are useful for collecting data to effective treatment planning and execution.</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Timely:</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allotted times for each patient’s assessment is adequate for me to attain this competency level at the end of the clinical rotation.</a:t>
            </a:r>
            <a:endParaRPr lang="en-US" sz="2600" b="1" dirty="0">
              <a:latin typeface="Times New Roman" panose="02020603050405020304" pitchFamily="18" charset="0"/>
              <a:ea typeface="Verdana" pitchFamily="34"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5D7A86E9-8BBA-0D1C-DCD7-D5AC3A7073F6}"/>
              </a:ext>
            </a:extLst>
          </p:cNvPr>
          <p:cNvSpPr>
            <a:spLocks noGrp="1"/>
          </p:cNvSpPr>
          <p:nvPr>
            <p:ph type="title"/>
          </p:nvPr>
        </p:nvSpPr>
        <p:spPr>
          <a:xfrm>
            <a:off x="1219200" y="304800"/>
            <a:ext cx="6477000" cy="6096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3</a:t>
            </a:r>
          </a:p>
        </p:txBody>
      </p:sp>
      <p:sp>
        <p:nvSpPr>
          <p:cNvPr id="3" name="Content Placeholder 2">
            <a:extLst>
              <a:ext uri="{FF2B5EF4-FFF2-40B4-BE49-F238E27FC236}">
                <a16:creationId xmlns:a16="http://schemas.microsoft.com/office/drawing/2014/main" xmlns="" id="{D2337CA1-6C6D-D02A-A0AF-DBAAB69D3FB2}"/>
              </a:ext>
            </a:extLst>
          </p:cNvPr>
          <p:cNvSpPr>
            <a:spLocks noGrp="1"/>
          </p:cNvSpPr>
          <p:nvPr>
            <p:ph idx="1"/>
          </p:nvPr>
        </p:nvSpPr>
        <p:spPr>
          <a:xfrm>
            <a:off x="685800" y="1143000"/>
            <a:ext cx="7696200" cy="5029200"/>
          </a:xfrm>
        </p:spPr>
        <p:txBody>
          <a:bodyPr rtlCol="0">
            <a:normAutofit fontScale="92500" lnSpcReduction="2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dirty="0">
                <a:latin typeface="Times New Roman" panose="02020603050405020304" pitchFamily="18" charset="0"/>
                <a:ea typeface="Verdana" pitchFamily="34" charset="0"/>
                <a:cs typeface="Times New Roman" panose="02020603050405020304" pitchFamily="18" charset="0"/>
              </a:rPr>
              <a:t>Achieve the competency to administer pharmacological therapy for psychiatric disorders that are diagnosed using assessment data according to DSM-5 criteria by the end of week 6 of the clinical rotation.</a:t>
            </a:r>
          </a:p>
          <a:p>
            <a:pPr marL="0" indent="0" algn="ctr" defTabSz="457207" fontAlgn="auto">
              <a:lnSpc>
                <a:spcPct val="120000"/>
              </a:lnSpc>
              <a:spcAft>
                <a:spcPts val="0"/>
              </a:spcAft>
              <a:buClr>
                <a:schemeClr val="accent3"/>
              </a:buClr>
              <a:buFont typeface="Wingdings 3" charset="2"/>
              <a:buNone/>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Description of SMART Elements</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Specific:</a:t>
            </a:r>
            <a:r>
              <a:rPr lang="en-GB" sz="2600" b="1"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administration of pharmacological treatments of psychiatric disorders according to DSM-5 differential diagnosis criteria is a required competency for all PMHNPs (Levy, 2019).</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Measurable</a:t>
            </a:r>
            <a:r>
              <a:rPr lang="en-GB" sz="2600" dirty="0">
                <a:solidFill>
                  <a:srgbClr val="C00000"/>
                </a:solidFill>
                <a:latin typeface="Times New Roman" panose="02020603050405020304" pitchFamily="18" charset="0"/>
                <a:ea typeface="Verdana" pitchFamily="34" charset="0"/>
                <a:cs typeface="Times New Roman" panose="02020603050405020304" pitchFamily="18" charset="0"/>
              </a:rPr>
              <a:t>:</a:t>
            </a:r>
            <a:r>
              <a:rPr lang="en-GB" sz="2600" dirty="0">
                <a:solidFill>
                  <a:srgbClr val="FFC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successful administration of pharmacological treatments for mental health disorders is an appropriate measurement of this goal.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045CE3-522B-0308-5CAC-C1151F5F98EE}"/>
              </a:ext>
            </a:extLst>
          </p:cNvPr>
          <p:cNvSpPr>
            <a:spLocks noGrp="1"/>
          </p:cNvSpPr>
          <p:nvPr>
            <p:ph type="title"/>
          </p:nvPr>
        </p:nvSpPr>
        <p:spPr>
          <a:xfrm>
            <a:off x="914400" y="304800"/>
            <a:ext cx="6781800" cy="6096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3…/2</a:t>
            </a:r>
          </a:p>
        </p:txBody>
      </p:sp>
      <p:sp>
        <p:nvSpPr>
          <p:cNvPr id="3" name="Content Placeholder 2">
            <a:extLst>
              <a:ext uri="{FF2B5EF4-FFF2-40B4-BE49-F238E27FC236}">
                <a16:creationId xmlns:a16="http://schemas.microsoft.com/office/drawing/2014/main" xmlns="" id="{45FE93C0-8A32-6220-1304-9FB781B238BB}"/>
              </a:ext>
            </a:extLst>
          </p:cNvPr>
          <p:cNvSpPr>
            <a:spLocks noGrp="1"/>
          </p:cNvSpPr>
          <p:nvPr>
            <p:ph idx="1"/>
          </p:nvPr>
        </p:nvSpPr>
        <p:spPr>
          <a:xfrm>
            <a:off x="609600" y="1143000"/>
            <a:ext cx="7772400" cy="5105400"/>
          </a:xfrm>
        </p:spPr>
        <p:txBody>
          <a:bodyPr rtlCol="0">
            <a:normAutofit fontScale="92500" lnSpcReduction="2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Achievable:</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clinical site permits trainee PMHNPS to administer psychiatric medications to patients under the supervision of their preceptor as part of their training within the first two weeks.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Realistic:</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safe administration of psychiatric medications to patients is an essential skills that all PMHNPs must acquire during the practicum experience to meet their course requirements.</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Timely: </a:t>
            </a:r>
            <a:r>
              <a:rPr lang="en-GB" sz="2600" dirty="0">
                <a:latin typeface="Times New Roman" panose="02020603050405020304" pitchFamily="18" charset="0"/>
                <a:ea typeface="Verdana" pitchFamily="34" charset="0"/>
                <a:cs typeface="Times New Roman" panose="02020603050405020304" pitchFamily="18" charset="0"/>
              </a:rPr>
              <a:t>The clinical site’s policy of allowing trainee PMHNPs to administer psychiatric medications means that this competency can be achieved by the end of the sixth week. </a:t>
            </a:r>
            <a:endParaRPr lang="en-US" sz="2600" b="1" dirty="0">
              <a:latin typeface="Times New Roman" panose="02020603050405020304" pitchFamily="18" charset="0"/>
              <a:ea typeface="Verdana" pitchFamily="34" charset="0"/>
              <a:cs typeface="Times New Roman" panose="02020603050405020304" pitchFamily="18" charset="0"/>
            </a:endParaRPr>
          </a:p>
          <a:p>
            <a:pPr marL="274320" indent="-274320" defTabSz="457207" fontAlgn="auto">
              <a:lnSpc>
                <a:spcPct val="150000"/>
              </a:lnSpc>
              <a:spcAft>
                <a:spcPts val="0"/>
              </a:spcAft>
              <a:buClr>
                <a:schemeClr val="accent3"/>
              </a:buClr>
              <a:buFont typeface="Wingdings" pitchFamily="2" charset="2"/>
              <a:buChar char="v"/>
              <a:defRPr/>
            </a:pPr>
            <a:endParaRPr lang="en-US" sz="2600" dirty="0">
              <a:latin typeface="Times New Roman" panose="02020603050405020304" pitchFamily="18" charset="0"/>
              <a:ea typeface="Verdana" pitchFamily="34"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0CD0DC-3BA1-457F-E5F0-3E990831A5AC}"/>
              </a:ext>
            </a:extLst>
          </p:cNvPr>
          <p:cNvSpPr>
            <a:spLocks noGrp="1"/>
          </p:cNvSpPr>
          <p:nvPr>
            <p:ph type="title"/>
          </p:nvPr>
        </p:nvSpPr>
        <p:spPr>
          <a:xfrm>
            <a:off x="1219200" y="304800"/>
            <a:ext cx="6477000" cy="609600"/>
          </a:xfrm>
        </p:spPr>
        <p:txBody>
          <a:bodyPr rtlCol="0">
            <a:normAutofit/>
          </a:bodyPr>
          <a:lstStyle/>
          <a:p>
            <a:pPr algn="ctr" defTabSz="457207" fontAlgn="auto">
              <a:spcAft>
                <a:spcPts val="0"/>
              </a:spcAft>
              <a:defRPr/>
            </a:pPr>
            <a:r>
              <a:rPr lang="en-US" sz="3200" b="1" dirty="0">
                <a:solidFill>
                  <a:srgbClr val="C00000"/>
                </a:solidFill>
                <a:latin typeface="Verdana" pitchFamily="34" charset="0"/>
                <a:ea typeface="Verdana" pitchFamily="34" charset="0"/>
                <a:cs typeface="Adobe Devanagari" pitchFamily="18" charset="0"/>
              </a:rPr>
              <a:t>SMART Goal 4</a:t>
            </a:r>
          </a:p>
        </p:txBody>
      </p:sp>
      <p:sp>
        <p:nvSpPr>
          <p:cNvPr id="3" name="Content Placeholder 2">
            <a:extLst>
              <a:ext uri="{FF2B5EF4-FFF2-40B4-BE49-F238E27FC236}">
                <a16:creationId xmlns:a16="http://schemas.microsoft.com/office/drawing/2014/main" xmlns="" id="{A2CEF1AF-CA0A-4D86-EB25-5002D55AD40B}"/>
              </a:ext>
            </a:extLst>
          </p:cNvPr>
          <p:cNvSpPr>
            <a:spLocks noGrp="1"/>
          </p:cNvSpPr>
          <p:nvPr>
            <p:ph idx="1"/>
          </p:nvPr>
        </p:nvSpPr>
        <p:spPr>
          <a:xfrm>
            <a:off x="762000" y="1143000"/>
            <a:ext cx="7543800" cy="5029200"/>
          </a:xfrm>
        </p:spPr>
        <p:txBody>
          <a:bodyPr rtlCol="0">
            <a:normAutofit fontScale="92500" lnSpcReduction="20000"/>
          </a:bodyPr>
          <a:lstStyle/>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dirty="0">
                <a:latin typeface="Times New Roman" panose="02020603050405020304" pitchFamily="18" charset="0"/>
                <a:ea typeface="Verdana" pitchFamily="34" charset="0"/>
                <a:cs typeface="Times New Roman" panose="02020603050405020304" pitchFamily="18" charset="0"/>
              </a:rPr>
              <a:t>I will use the clinical assistance to my preceptor to acquire the competency to engage in collaborative practice and work with other specialist to improve my knowledge of multidisciplinary care by the end of the clinical rotation.</a:t>
            </a:r>
          </a:p>
          <a:p>
            <a:pPr marL="0" indent="0" algn="ctr" defTabSz="457207" fontAlgn="auto">
              <a:lnSpc>
                <a:spcPct val="120000"/>
              </a:lnSpc>
              <a:spcAft>
                <a:spcPts val="0"/>
              </a:spcAft>
              <a:buClr>
                <a:schemeClr val="accent3"/>
              </a:buClr>
              <a:buFont typeface="Wingdings 3" charset="2"/>
              <a:buNone/>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Description of SMART Elements </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Specific:</a:t>
            </a:r>
            <a:r>
              <a:rPr lang="en-GB" sz="2600" b="1" dirty="0">
                <a:solidFill>
                  <a:schemeClr val="tx2">
                    <a:lumMod val="90000"/>
                  </a:schemeClr>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assistance to the preceptor and other specialist is a specific strategy to achieve this professional goal.</a:t>
            </a:r>
          </a:p>
          <a:p>
            <a:pPr marL="342906" indent="-342906" defTabSz="457207" fontAlgn="auto">
              <a:lnSpc>
                <a:spcPct val="120000"/>
              </a:lnSpc>
              <a:spcAft>
                <a:spcPts val="0"/>
              </a:spcAft>
              <a:buClr>
                <a:schemeClr val="accent3"/>
              </a:buClr>
              <a:buFont typeface="Wingdings" panose="05000000000000000000" pitchFamily="2" charset="2"/>
              <a:buChar char="v"/>
              <a:defRPr/>
            </a:pPr>
            <a:r>
              <a:rPr lang="en-GB" sz="2600" b="1" dirty="0">
                <a:solidFill>
                  <a:srgbClr val="C00000"/>
                </a:solidFill>
                <a:latin typeface="Times New Roman" panose="02020603050405020304" pitchFamily="18" charset="0"/>
                <a:ea typeface="Verdana" pitchFamily="34" charset="0"/>
                <a:cs typeface="Times New Roman" panose="02020603050405020304" pitchFamily="18" charset="0"/>
              </a:rPr>
              <a:t>Measurable:</a:t>
            </a:r>
            <a:r>
              <a:rPr lang="en-GB" sz="2600" dirty="0">
                <a:solidFill>
                  <a:srgbClr val="C00000"/>
                </a:solidFill>
                <a:latin typeface="Times New Roman" panose="02020603050405020304" pitchFamily="18" charset="0"/>
                <a:ea typeface="Verdana" pitchFamily="34" charset="0"/>
                <a:cs typeface="Times New Roman" panose="02020603050405020304" pitchFamily="18" charset="0"/>
              </a:rPr>
              <a:t> </a:t>
            </a:r>
            <a:r>
              <a:rPr lang="en-GB" sz="2600" dirty="0">
                <a:latin typeface="Times New Roman" panose="02020603050405020304" pitchFamily="18" charset="0"/>
                <a:ea typeface="Verdana" pitchFamily="34" charset="0"/>
                <a:cs typeface="Times New Roman" panose="02020603050405020304" pitchFamily="18" charset="0"/>
              </a:rPr>
              <a:t>The preceptor’s feedback and comments from other specialist would be used to measure the attainment of the collaborative practice competency.</a:t>
            </a:r>
          </a:p>
        </p:txBody>
      </p:sp>
    </p:spTree>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20210</TotalTime>
  <Words>2030</Words>
  <Application>Microsoft Macintosh PowerPoint</Application>
  <PresentationFormat>On-screen Show (4:3)</PresentationFormat>
  <Paragraphs>90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Basis</vt:lpstr>
      <vt:lpstr>Five SMART Goals</vt:lpstr>
      <vt:lpstr>Introduction</vt:lpstr>
      <vt:lpstr>SMART Goal 1</vt:lpstr>
      <vt:lpstr>SMART Goal 1../2</vt:lpstr>
      <vt:lpstr>SMART Goal 2</vt:lpstr>
      <vt:lpstr>SMART Goal 2../2</vt:lpstr>
      <vt:lpstr>SMART Goal 3</vt:lpstr>
      <vt:lpstr>SMART Goal 3…/2</vt:lpstr>
      <vt:lpstr>SMART Goal 4</vt:lpstr>
      <vt:lpstr>SMART Goal 4../2</vt:lpstr>
      <vt:lpstr>SMART Goal 5</vt:lpstr>
      <vt:lpstr>SMART Goal 5../2</vt:lpstr>
      <vt:lpstr>Summary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Wounds and Shock</dc:title>
  <dc:creator>steve</dc:creator>
  <cp:lastModifiedBy>Henry</cp:lastModifiedBy>
  <cp:revision>1735</cp:revision>
  <dcterms:created xsi:type="dcterms:W3CDTF">2017-01-10T15:16:38Z</dcterms:created>
  <dcterms:modified xsi:type="dcterms:W3CDTF">2023-04-24T18:55:34Z</dcterms:modified>
</cp:coreProperties>
</file>