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8" r:id="rId3"/>
    <p:sldId id="259" r:id="rId4"/>
    <p:sldId id="290" r:id="rId5"/>
    <p:sldId id="260" r:id="rId6"/>
    <p:sldId id="288" r:id="rId7"/>
    <p:sldId id="28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12188825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2496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pos="3839">
          <p15:clr>
            <a:srgbClr val="A4A3A4"/>
          </p15:clr>
        </p15:guide>
        <p15:guide id="7" pos="959">
          <p15:clr>
            <a:srgbClr val="A4A3A4"/>
          </p15:clr>
        </p15:guide>
        <p15:guide id="8" pos="6719">
          <p15:clr>
            <a:srgbClr val="A4A3A4"/>
          </p15:clr>
        </p15:guide>
        <p15:guide id="9" pos="383">
          <p15:clr>
            <a:srgbClr val="A4A3A4"/>
          </p15:clr>
        </p15:guide>
        <p15:guide id="10" pos="4703">
          <p15:clr>
            <a:srgbClr val="A4A3A4"/>
          </p15:clr>
        </p15:guide>
        <p15:guide id="11" pos="10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76" y="-96"/>
      </p:cViewPr>
      <p:guideLst>
        <p:guide orient="horz" pos="2160"/>
        <p:guide orient="horz" pos="864"/>
        <p:guide orient="horz" pos="2496"/>
        <p:guide orient="horz" pos="1200"/>
        <p:guide orient="horz" pos="3888"/>
        <p:guide pos="3839"/>
        <p:guide pos="959"/>
        <p:guide pos="6719"/>
        <p:guide pos="383"/>
        <p:guide pos="4703"/>
        <p:guide pos="10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05443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8" name="Google Shape;298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Photo">
  <p:cSld name="Title Slide with Phot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/>
          <p:nvPr/>
        </p:nvSpPr>
        <p:spPr>
          <a:xfrm rot="10800000">
            <a:off x="0" y="2975260"/>
            <a:ext cx="12188824" cy="1785092"/>
          </a:xfrm>
          <a:custGeom>
            <a:avLst/>
            <a:gdLst/>
            <a:ahLst/>
            <a:cxnLst/>
            <a:rect l="l" t="t" r="r" b="b"/>
            <a:pathLst>
              <a:path w="12188824" h="1785092" extrusionOk="0">
                <a:moveTo>
                  <a:pt x="0" y="0"/>
                </a:moveTo>
                <a:lnTo>
                  <a:pt x="12188824" y="0"/>
                </a:lnTo>
                <a:lnTo>
                  <a:pt x="12188824" y="1782868"/>
                </a:lnTo>
                <a:cubicBezTo>
                  <a:pt x="10420784" y="1612647"/>
                  <a:pt x="8336849" y="1514598"/>
                  <a:pt x="6105606" y="1514598"/>
                </a:cubicBezTo>
                <a:cubicBezTo>
                  <a:pt x="3864933" y="1514598"/>
                  <a:pt x="1772814" y="1613477"/>
                  <a:pt x="0" y="1785092"/>
                </a:cubicBezTo>
                <a:close/>
              </a:path>
            </a:pathLst>
          </a:custGeom>
          <a:solidFill>
            <a:srgbClr val="8487A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 rot="10800000">
            <a:off x="0" y="3076712"/>
            <a:ext cx="12188825" cy="3829414"/>
          </a:xfrm>
          <a:custGeom>
            <a:avLst/>
            <a:gdLst/>
            <a:ahLst/>
            <a:cxnLst/>
            <a:rect l="l" t="t" r="r" b="b"/>
            <a:pathLst>
              <a:path w="12188825" h="3829414" extrusionOk="0">
                <a:moveTo>
                  <a:pt x="12188819" y="3829414"/>
                </a:moveTo>
                <a:cubicBezTo>
                  <a:pt x="10472741" y="3611474"/>
                  <a:pt x="8380478" y="3464940"/>
                  <a:pt x="6121030" y="3425501"/>
                </a:cubicBezTo>
                <a:cubicBezTo>
                  <a:pt x="3842817" y="3385734"/>
                  <a:pt x="1730673" y="3460715"/>
                  <a:pt x="0" y="3621385"/>
                </a:cubicBezTo>
                <a:cubicBezTo>
                  <a:pt x="0" y="2414257"/>
                  <a:pt x="1" y="1207128"/>
                  <a:pt x="1" y="0"/>
                </a:cubicBezTo>
                <a:lnTo>
                  <a:pt x="12188825" y="0"/>
                </a:lnTo>
                <a:cubicBezTo>
                  <a:pt x="12188823" y="1276471"/>
                  <a:pt x="12188821" y="2552943"/>
                  <a:pt x="12188819" y="3829414"/>
                </a:cubicBezTo>
                <a:close/>
              </a:path>
            </a:pathLst>
          </a:custGeom>
          <a:solidFill>
            <a:srgbClr val="3133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1501775" y="5638800"/>
            <a:ext cx="7335837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>
                <a:solidFill>
                  <a:schemeClr val="accent1"/>
                </a:solidFill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1522413" y="3581400"/>
            <a:ext cx="9144000" cy="1908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600"/>
              <a:buFont typeface="Calibri"/>
              <a:buNone/>
              <a:defRPr sz="66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5" name="Google Shape;2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28" y="0"/>
            <a:ext cx="12188952" cy="2499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 extrusionOk="0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rgbClr val="3133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1"/>
          <p:cNvSpPr/>
          <p:nvPr/>
        </p:nvSpPr>
        <p:spPr>
          <a:xfrm rot="10800000" flipH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 extrusionOk="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22B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1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11"/>
          <p:cNvSpPr>
            <a:spLocks noGrp="1"/>
          </p:cNvSpPr>
          <p:nvPr>
            <p:ph type="pic" idx="2"/>
          </p:nvPr>
        </p:nvSpPr>
        <p:spPr>
          <a:xfrm>
            <a:off x="-3026" y="0"/>
            <a:ext cx="7469039" cy="6366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2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Arial"/>
              <a:buNone/>
              <a:defRPr sz="2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920"/>
              <a:buFont typeface="Noto Sans Symbols"/>
              <a:buNone/>
              <a:defRPr sz="24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None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>
            <a:off x="7923211" y="3962400"/>
            <a:ext cx="3781439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08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7923211" y="457200"/>
            <a:ext cx="3781439" cy="3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1"/>
          </p:nvPr>
        </p:nvSpPr>
        <p:spPr>
          <a:xfrm rot="5400000">
            <a:off x="3960814" y="-533400"/>
            <a:ext cx="4267200" cy="91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3pPr>
            <a:lvl4pPr marL="1828800" lvl="3" indent="-33146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4pPr>
            <a:lvl5pPr marL="2286000" lvl="4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5pPr>
            <a:lvl6pPr marL="2743200" lvl="5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6pPr>
            <a:lvl7pPr marL="3200400" lvl="6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7pPr>
            <a:lvl8pPr marL="3657600" lvl="7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8pPr>
            <a:lvl9pPr marL="4114800" lvl="8" indent="-32004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/>
          <p:nvPr/>
        </p:nvSpPr>
        <p:spPr>
          <a:xfrm rot="10800000" flipH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 extrusionOk="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22B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>
            <a:spLocks noGrp="1"/>
          </p:cNvSpPr>
          <p:nvPr>
            <p:ph type="title"/>
          </p:nvPr>
        </p:nvSpPr>
        <p:spPr>
          <a:xfrm rot="5400000">
            <a:off x="7772476" y="3278261"/>
            <a:ext cx="4416275" cy="1371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body" idx="1"/>
          </p:nvPr>
        </p:nvSpPr>
        <p:spPr>
          <a:xfrm rot="5400000">
            <a:off x="3129232" y="145780"/>
            <a:ext cx="4406360" cy="7619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3pPr>
            <a:lvl4pPr marL="1828800" lvl="3" indent="-33146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4pPr>
            <a:lvl5pPr marL="2286000" lvl="4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5pPr>
            <a:lvl6pPr marL="2743200" lvl="5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6pPr>
            <a:lvl7pPr marL="3200400" lvl="6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7pPr>
            <a:lvl8pPr marL="3657600" lvl="7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8pPr>
            <a:lvl9pPr marL="4114800" lvl="8" indent="-32004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ter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 hasCustomPrompt="1"/>
          </p:nvPr>
        </p:nvSpPr>
        <p:spPr>
          <a:xfrm>
            <a:off x="-1" y="762156"/>
            <a:ext cx="12264053" cy="530915"/>
          </a:xfrm>
          <a:prstGeom prst="rect">
            <a:avLst/>
          </a:prstGeom>
          <a:solidFill>
            <a:srgbClr val="2FA2E9"/>
          </a:solidFill>
          <a:effectLst>
            <a:outerShdw blurRad="38100" dist="133350" dir="5400000" algn="tl" rotWithShape="0">
              <a:prstClr val="black">
                <a:alpha val="9000"/>
              </a:prstClr>
            </a:outerShdw>
          </a:effectLst>
        </p:spPr>
        <p:txBody>
          <a:bodyPr wrap="square" lIns="868680" tIns="91440" rIns="868680" bIns="91440" anchor="b" anchorCtr="0">
            <a:spAutoFit/>
          </a:bodyPr>
          <a:lstStyle>
            <a:lvl1pPr marL="546477" indent="-385749" algn="l"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"/>
              <a:defRPr lang="en-US" sz="2250" cap="all" baseline="0">
                <a:solidFill>
                  <a:schemeClr val="bg1"/>
                </a:solidFill>
                <a:latin typeface="Helvetica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Tx/>
            </a:pPr>
            <a:r>
              <a:rPr lang="en-US" dirty="0"/>
              <a:t>Click to add title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937782" y="5963953"/>
            <a:ext cx="10683709" cy="323125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lnSpc>
                <a:spcPts val="1617"/>
              </a:lnSpc>
              <a:spcBef>
                <a:spcPts val="0"/>
              </a:spcBef>
              <a:spcAft>
                <a:spcPts val="211"/>
              </a:spcAft>
              <a:buFontTx/>
              <a:buNone/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37783" y="1830257"/>
            <a:ext cx="10683709" cy="220408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15028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25000"/>
              <a:buFont typeface="Wingdings" panose="05000000000000000000" pitchFamily="2" charset="2"/>
              <a:buChar char="§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30056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00000"/>
              <a:buFont typeface="Times New Roman" panose="02020603050405020304" pitchFamily="18" charset="0"/>
              <a:buChar char="–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45085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25000"/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260113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607287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35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937782" y="5963953"/>
            <a:ext cx="10683709" cy="323125"/>
          </a:xfrm>
          <a:prstGeom prst="rect">
            <a:avLst/>
          </a:prstGeom>
        </p:spPr>
        <p:txBody>
          <a:bodyPr anchor="b" anchorCtr="0">
            <a:spAutoFit/>
          </a:bodyPr>
          <a:lstStyle>
            <a:lvl1pPr marL="0" indent="0">
              <a:lnSpc>
                <a:spcPts val="1617"/>
              </a:lnSpc>
              <a:spcBef>
                <a:spcPts val="0"/>
              </a:spcBef>
              <a:spcAft>
                <a:spcPts val="211"/>
              </a:spcAft>
              <a:buFontTx/>
              <a:buNone/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66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37783" y="1830257"/>
            <a:ext cx="10683709" cy="220408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15028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25000"/>
              <a:buFont typeface="Wingdings" panose="05000000000000000000" pitchFamily="2" charset="2"/>
              <a:buChar char="§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30056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00000"/>
              <a:buFont typeface="Times New Roman" panose="02020603050405020304" pitchFamily="18" charset="0"/>
              <a:buChar char="–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45085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SzPct val="125000"/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260113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607287" indent="-315028">
              <a:lnSpc>
                <a:spcPct val="100000"/>
              </a:lnSpc>
              <a:spcBef>
                <a:spcPts val="0"/>
              </a:spcBef>
              <a:spcAft>
                <a:spcPts val="1055"/>
              </a:spcAft>
              <a:buFont typeface="Arial" panose="020B0604020202020204" pitchFamily="34" charset="0"/>
              <a:buChar char="•"/>
              <a:defRPr sz="1828" b="1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-1" y="762156"/>
            <a:ext cx="12264053" cy="530915"/>
          </a:xfrm>
          <a:prstGeom prst="rect">
            <a:avLst/>
          </a:prstGeom>
          <a:solidFill>
            <a:srgbClr val="2FA2E9"/>
          </a:solidFill>
          <a:effectLst>
            <a:outerShdw blurRad="38100" dist="133350" dir="5400000" algn="tl" rotWithShape="0">
              <a:prstClr val="black">
                <a:alpha val="9000"/>
              </a:prstClr>
            </a:outerShdw>
          </a:effectLst>
        </p:spPr>
        <p:txBody>
          <a:bodyPr wrap="square" lIns="868680" tIns="91440" rIns="868680" bIns="91440" anchor="b" anchorCtr="0">
            <a:spAutoFit/>
          </a:bodyPr>
          <a:lstStyle>
            <a:lvl1pPr marL="546477" indent="-385749" algn="l">
              <a:lnSpc>
                <a:spcPct val="100000"/>
              </a:lnSpc>
              <a:buClr>
                <a:schemeClr val="bg1"/>
              </a:buClr>
              <a:buFont typeface="Wingdings" panose="05000000000000000000" pitchFamily="2" charset="2"/>
              <a:buChar char=""/>
              <a:defRPr lang="en-US" sz="2250" cap="all" baseline="0">
                <a:solidFill>
                  <a:schemeClr val="bg1"/>
                </a:solidFill>
                <a:latin typeface="Helvetica" pitchFamily="34" charset="0"/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Tx/>
            </a:pPr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0047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2pPr>
            <a:lvl3pPr marL="1371600" lvl="2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3pPr>
            <a:lvl4pPr marL="1828800" lvl="3" indent="-33146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4pPr>
            <a:lvl5pPr marL="2286000" lvl="4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5pPr>
            <a:lvl6pPr marL="2743200" lvl="5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6pPr>
            <a:lvl7pPr marL="3200400" lvl="6" indent="-32003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7pPr>
            <a:lvl8pPr marL="3657600" lvl="7" indent="-33147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/>
            </a:lvl8pPr>
            <a:lvl9pPr marL="4114800" lvl="8" indent="-32004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Char char="▪"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227013" y="274638"/>
            <a:ext cx="10439401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  <a:defRPr sz="2000"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 sz="1800"/>
            </a:lvl2pPr>
            <a:lvl3pPr marL="1371600" lvl="2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280"/>
              <a:buChar char="▪"/>
              <a:defRPr sz="1600"/>
            </a:lvl3pPr>
            <a:lvl4pPr marL="1828800" lvl="3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4pPr>
            <a:lvl5pPr marL="2286000" lvl="4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5pPr>
            <a:lvl6pPr marL="2743200" lvl="5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7pPr>
            <a:lvl8pPr marL="3657600" lvl="7" indent="-30860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6249862" y="1905000"/>
            <a:ext cx="4416552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  <a:defRPr sz="2000"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 sz="1800"/>
            </a:lvl2pPr>
            <a:lvl3pPr marL="1371600" lvl="2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280"/>
              <a:buChar char="▪"/>
              <a:defRPr sz="1600"/>
            </a:lvl3pPr>
            <a:lvl4pPr marL="1828800" lvl="3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4pPr>
            <a:lvl5pPr marL="2286000" lvl="4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5pPr>
            <a:lvl6pPr marL="2743200" lvl="5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7pPr>
            <a:lvl8pPr marL="3657600" lvl="7" indent="-30860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ctrTitle"/>
          </p:nvPr>
        </p:nvSpPr>
        <p:spPr>
          <a:xfrm>
            <a:off x="609441" y="1295401"/>
            <a:ext cx="10967827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ubTitle" idx="1"/>
          </p:nvPr>
        </p:nvSpPr>
        <p:spPr>
          <a:xfrm>
            <a:off x="609441" y="3307976"/>
            <a:ext cx="10967827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" name="Google Shape;50;p6"/>
          <p:cNvSpPr txBox="1"/>
          <p:nvPr/>
        </p:nvSpPr>
        <p:spPr>
          <a:xfrm>
            <a:off x="11054211" y="5804647"/>
            <a:ext cx="367088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accent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💧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/>
          <p:nvPr/>
        </p:nvSpPr>
        <p:spPr>
          <a:xfrm flipH="1">
            <a:off x="3" y="789993"/>
            <a:ext cx="12188825" cy="5080598"/>
          </a:xfrm>
          <a:custGeom>
            <a:avLst/>
            <a:gdLst/>
            <a:ahLst/>
            <a:cxnLst/>
            <a:rect l="l" t="t" r="r" b="b"/>
            <a:pathLst>
              <a:path w="12188825" h="5080598" extrusionOk="0">
                <a:moveTo>
                  <a:pt x="12188824" y="0"/>
                </a:moveTo>
                <a:cubicBezTo>
                  <a:pt x="10416010" y="171615"/>
                  <a:pt x="8323891" y="270494"/>
                  <a:pt x="6083218" y="270494"/>
                </a:cubicBezTo>
                <a:cubicBezTo>
                  <a:pt x="3851975" y="270494"/>
                  <a:pt x="1768040" y="172445"/>
                  <a:pt x="0" y="2224"/>
                </a:cubicBezTo>
                <a:lnTo>
                  <a:pt x="0" y="1496008"/>
                </a:lnTo>
                <a:lnTo>
                  <a:pt x="0" y="1785092"/>
                </a:lnTo>
                <a:lnTo>
                  <a:pt x="0" y="3295506"/>
                </a:lnTo>
                <a:lnTo>
                  <a:pt x="0" y="3553408"/>
                </a:lnTo>
                <a:lnTo>
                  <a:pt x="0" y="5080598"/>
                </a:lnTo>
                <a:cubicBezTo>
                  <a:pt x="1772814" y="4908983"/>
                  <a:pt x="3864933" y="4810104"/>
                  <a:pt x="6105606" y="4810104"/>
                </a:cubicBezTo>
                <a:cubicBezTo>
                  <a:pt x="8336849" y="4810104"/>
                  <a:pt x="10420784" y="4908153"/>
                  <a:pt x="12188824" y="5078374"/>
                </a:cubicBezTo>
                <a:lnTo>
                  <a:pt x="12188824" y="3553408"/>
                </a:lnTo>
                <a:lnTo>
                  <a:pt x="12188825" y="3553408"/>
                </a:lnTo>
                <a:lnTo>
                  <a:pt x="12188825" y="1496008"/>
                </a:lnTo>
                <a:lnTo>
                  <a:pt x="12188824" y="1496008"/>
                </a:lnTo>
                <a:close/>
              </a:path>
            </a:pathLst>
          </a:custGeom>
          <a:solidFill>
            <a:srgbClr val="D6D6DF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7"/>
          <p:cNvSpPr/>
          <p:nvPr/>
        </p:nvSpPr>
        <p:spPr>
          <a:xfrm flipH="1">
            <a:off x="3" y="792217"/>
            <a:ext cx="12188825" cy="5078374"/>
          </a:xfrm>
          <a:custGeom>
            <a:avLst/>
            <a:gdLst/>
            <a:ahLst/>
            <a:cxnLst/>
            <a:rect l="l" t="t" r="r" b="b"/>
            <a:pathLst>
              <a:path w="12188825" h="5078374" extrusionOk="0">
                <a:moveTo>
                  <a:pt x="0" y="0"/>
                </a:moveTo>
                <a:lnTo>
                  <a:pt x="0" y="1493784"/>
                </a:lnTo>
                <a:lnTo>
                  <a:pt x="0" y="1782868"/>
                </a:lnTo>
                <a:lnTo>
                  <a:pt x="0" y="3293282"/>
                </a:lnTo>
                <a:lnTo>
                  <a:pt x="0" y="3551184"/>
                </a:lnTo>
                <a:lnTo>
                  <a:pt x="0" y="5078374"/>
                </a:lnTo>
                <a:lnTo>
                  <a:pt x="2" y="5078374"/>
                </a:lnTo>
                <a:lnTo>
                  <a:pt x="2" y="4101849"/>
                </a:lnTo>
                <a:lnTo>
                  <a:pt x="8" y="4101849"/>
                </a:lnTo>
                <a:lnTo>
                  <a:pt x="8" y="4825486"/>
                </a:lnTo>
                <a:cubicBezTo>
                  <a:pt x="1730681" y="4664816"/>
                  <a:pt x="3842825" y="4589835"/>
                  <a:pt x="6121038" y="4629602"/>
                </a:cubicBezTo>
                <a:cubicBezTo>
                  <a:pt x="8380486" y="4669041"/>
                  <a:pt x="10472749" y="4815575"/>
                  <a:pt x="12188824" y="5033515"/>
                </a:cubicBezTo>
                <a:lnTo>
                  <a:pt x="12188824" y="3551184"/>
                </a:lnTo>
                <a:lnTo>
                  <a:pt x="12188825" y="3551184"/>
                </a:lnTo>
                <a:lnTo>
                  <a:pt x="12188825" y="1493784"/>
                </a:lnTo>
                <a:lnTo>
                  <a:pt x="12188824" y="1493784"/>
                </a:lnTo>
                <a:lnTo>
                  <a:pt x="12188824" y="254012"/>
                </a:lnTo>
                <a:cubicBezTo>
                  <a:pt x="10458154" y="414682"/>
                  <a:pt x="8346010" y="489663"/>
                  <a:pt x="6067797" y="449896"/>
                </a:cubicBezTo>
                <a:cubicBezTo>
                  <a:pt x="3808349" y="410457"/>
                  <a:pt x="1716086" y="263923"/>
                  <a:pt x="8" y="45983"/>
                </a:cubicBezTo>
                <a:lnTo>
                  <a:pt x="8" y="977649"/>
                </a:lnTo>
                <a:lnTo>
                  <a:pt x="2" y="97764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522413" y="13716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  <a:defRPr sz="6000" b="0" cap="none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1522414" y="4267201"/>
            <a:ext cx="7315198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2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6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6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6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27013" y="274638"/>
            <a:ext cx="10439401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1"/>
          </p:nvPr>
        </p:nvSpPr>
        <p:spPr>
          <a:xfrm>
            <a:off x="1522413" y="1905000"/>
            <a:ext cx="4416552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2"/>
          </p:nvPr>
        </p:nvSpPr>
        <p:spPr>
          <a:xfrm>
            <a:off x="1522413" y="2666999"/>
            <a:ext cx="4416552" cy="350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  <a:defRPr sz="2000"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 sz="1800"/>
            </a:lvl2pPr>
            <a:lvl3pPr marL="1371600" lvl="2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280"/>
              <a:buChar char="▪"/>
              <a:defRPr sz="1600"/>
            </a:lvl3pPr>
            <a:lvl4pPr marL="1828800" lvl="3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4pPr>
            <a:lvl5pPr marL="2286000" lvl="4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5pPr>
            <a:lvl6pPr marL="2743200" lvl="5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7pPr>
            <a:lvl8pPr marL="3657600" lvl="7" indent="-30860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3"/>
          </p:nvPr>
        </p:nvSpPr>
        <p:spPr>
          <a:xfrm>
            <a:off x="6191754" y="1905000"/>
            <a:ext cx="4416552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2000" b="1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4"/>
          </p:nvPr>
        </p:nvSpPr>
        <p:spPr>
          <a:xfrm>
            <a:off x="6191754" y="2666999"/>
            <a:ext cx="4416552" cy="3505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  <a:defRPr sz="2000"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 sz="1800"/>
            </a:lvl2pPr>
            <a:lvl3pPr marL="1371600" lvl="2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280"/>
              <a:buChar char="▪"/>
              <a:defRPr sz="1600"/>
            </a:lvl3pPr>
            <a:lvl4pPr marL="1828800" lvl="3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4pPr>
            <a:lvl5pPr marL="2286000" lvl="4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5pPr>
            <a:lvl6pPr marL="2743200" lvl="5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7pPr>
            <a:lvl8pPr marL="3657600" lvl="7" indent="-30860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/>
          <p:nvPr/>
        </p:nvSpPr>
        <p:spPr>
          <a:xfrm rot="10800000" flipH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 extrusionOk="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22B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/>
          <p:nvPr/>
        </p:nvSpPr>
        <p:spPr>
          <a:xfrm>
            <a:off x="7466013" y="1"/>
            <a:ext cx="4722806" cy="6353183"/>
          </a:xfrm>
          <a:custGeom>
            <a:avLst/>
            <a:gdLst/>
            <a:ahLst/>
            <a:cxnLst/>
            <a:rect l="l" t="t" r="r" b="b"/>
            <a:pathLst>
              <a:path w="4722806" h="6353183" extrusionOk="0">
                <a:moveTo>
                  <a:pt x="0" y="0"/>
                </a:moveTo>
                <a:lnTo>
                  <a:pt x="4722806" y="0"/>
                </a:lnTo>
                <a:lnTo>
                  <a:pt x="4722806" y="6098225"/>
                </a:lnTo>
                <a:cubicBezTo>
                  <a:pt x="3319459" y="6233334"/>
                  <a:pt x="1717095" y="6322975"/>
                  <a:pt x="0" y="6353183"/>
                </a:cubicBezTo>
                <a:close/>
              </a:path>
            </a:pathLst>
          </a:custGeom>
          <a:solidFill>
            <a:srgbClr val="3133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0"/>
          <p:cNvSpPr/>
          <p:nvPr/>
        </p:nvSpPr>
        <p:spPr>
          <a:xfrm rot="10800000" flipH="1">
            <a:off x="1" y="6096000"/>
            <a:ext cx="12188824" cy="762000"/>
          </a:xfrm>
          <a:custGeom>
            <a:avLst/>
            <a:gdLst/>
            <a:ahLst/>
            <a:cxnLst/>
            <a:rect l="l" t="t" r="r" b="b"/>
            <a:pathLst>
              <a:path w="12188824" h="762000" extrusionOk="0">
                <a:moveTo>
                  <a:pt x="0" y="762000"/>
                </a:moveTo>
                <a:cubicBezTo>
                  <a:pt x="1772814" y="590385"/>
                  <a:pt x="3864933" y="491506"/>
                  <a:pt x="6105606" y="491506"/>
                </a:cubicBezTo>
                <a:cubicBezTo>
                  <a:pt x="8336849" y="491506"/>
                  <a:pt x="10420784" y="589555"/>
                  <a:pt x="12188824" y="759776"/>
                </a:cubicBezTo>
                <a:lnTo>
                  <a:pt x="12188824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22B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1"/>
          </p:nvPr>
        </p:nvSpPr>
        <p:spPr>
          <a:xfrm>
            <a:off x="608013" y="457200"/>
            <a:ext cx="6324599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  <a:defRPr sz="2000"/>
            </a:lvl1pPr>
            <a:lvl2pPr marL="914400" lvl="1" indent="-331469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  <a:defRPr sz="1800"/>
            </a:lvl2pPr>
            <a:lvl3pPr marL="1371600" lvl="2" indent="-30988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280"/>
              <a:buChar char="▪"/>
              <a:defRPr sz="1600"/>
            </a:lvl3pPr>
            <a:lvl4pPr marL="1828800" lvl="3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4pPr>
            <a:lvl5pPr marL="2286000" lvl="4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5pPr>
            <a:lvl6pPr marL="2743200" lvl="5" indent="-30861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6pPr>
            <a:lvl7pPr marL="3200400" lvl="6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7pPr>
            <a:lvl8pPr marL="3657600" lvl="7" indent="-308609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60"/>
              <a:buChar char="–"/>
              <a:defRPr sz="1400"/>
            </a:lvl8pPr>
            <a:lvl9pPr marL="4114800" lvl="8" indent="-29972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Char char="▪"/>
              <a:defRPr sz="1400"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body" idx="2"/>
          </p:nvPr>
        </p:nvSpPr>
        <p:spPr>
          <a:xfrm>
            <a:off x="7923212" y="3962400"/>
            <a:ext cx="3781439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40"/>
              <a:buNone/>
              <a:defRPr sz="18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08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8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81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title"/>
          </p:nvPr>
        </p:nvSpPr>
        <p:spPr>
          <a:xfrm>
            <a:off x="7923212" y="457200"/>
            <a:ext cx="3781439" cy="327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460" y="0"/>
            <a:ext cx="12188952" cy="151092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/>
        </p:nvSpPr>
        <p:spPr>
          <a:xfrm>
            <a:off x="1" y="6354411"/>
            <a:ext cx="12188824" cy="503589"/>
          </a:xfrm>
          <a:custGeom>
            <a:avLst/>
            <a:gdLst/>
            <a:ahLst/>
            <a:cxnLst/>
            <a:rect l="l" t="t" r="r" b="b"/>
            <a:pathLst>
              <a:path w="12188824" h="503589" extrusionOk="0">
                <a:moveTo>
                  <a:pt x="6105606" y="0"/>
                </a:moveTo>
                <a:cubicBezTo>
                  <a:pt x="8336849" y="0"/>
                  <a:pt x="10420784" y="98049"/>
                  <a:pt x="12188824" y="268270"/>
                </a:cubicBezTo>
                <a:lnTo>
                  <a:pt x="12188824" y="503589"/>
                </a:lnTo>
                <a:lnTo>
                  <a:pt x="0" y="503589"/>
                </a:lnTo>
                <a:lnTo>
                  <a:pt x="0" y="270494"/>
                </a:lnTo>
                <a:cubicBezTo>
                  <a:pt x="1772814" y="98879"/>
                  <a:pt x="3864933" y="0"/>
                  <a:pt x="6105606" y="0"/>
                </a:cubicBezTo>
                <a:close/>
              </a:path>
            </a:pathLst>
          </a:custGeom>
          <a:solidFill>
            <a:srgbClr val="3133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7618412" y="6518274"/>
            <a:ext cx="1676400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525138" y="6518274"/>
            <a:ext cx="5864674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523412" y="6518274"/>
            <a:ext cx="1143002" cy="320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302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146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Font typeface="Arial"/>
              <a:buChar char="–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0039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146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Font typeface="Arial"/>
              <a:buChar char="–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147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Font typeface="Arial"/>
              <a:buChar char="–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147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20"/>
              <a:buFont typeface="Arial"/>
              <a:buChar char="–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40"/>
              <a:buFont typeface="Noto Sans Symbols"/>
              <a:buChar char="▪"/>
              <a:defRPr sz="18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  <p15:guide id="3" pos="14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floridasnursing.gov/resources/" TargetMode="External"/><Relationship Id="rId4" Type="http://schemas.openxmlformats.org/officeDocument/2006/relationships/hyperlink" Target="http://www.apna.org/i4a/pages/index.cfm?pageid=3866" TargetMode="External"/><Relationship Id="rId5" Type="http://schemas.openxmlformats.org/officeDocument/2006/relationships/hyperlink" Target="http://www.nursecredentialing.org/Certificatio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.state.fl.us/Statutes/index.cfm?App_mode=Display_Statute&amp;Search_String=&amp;URL=0300-0399/0394/0394PARTIContentsIndex.html" TargetMode="External"/><Relationship Id="rId4" Type="http://schemas.openxmlformats.org/officeDocument/2006/relationships/hyperlink" Target="http://www.leg.state.fl.us/Statutes/index.cfm?App_mode=Display_Statute&amp;URL=0300-0399/0397/0397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mentalillnesspolicy.org/legal/survive-safely-oconnor-donaldson.html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alillnesspolicy.org/legal/refuse-medication-rennie-klein.html" TargetMode="External"/><Relationship Id="rId4" Type="http://schemas.openxmlformats.org/officeDocument/2006/relationships/hyperlink" Target="https://mentalillnesspolicy.org/legal/competency-rogers-okin.html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://www.globalhealthrights.org/pdf.php?ID=2968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courses2.cit.cornell.edu/sociallaw/student_projects/DutytoWarn.html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>
            <a:spLocks noGrp="1"/>
          </p:cNvSpPr>
          <p:nvPr>
            <p:ph type="subTitle" idx="1"/>
          </p:nvPr>
        </p:nvSpPr>
        <p:spPr>
          <a:xfrm>
            <a:off x="1065212" y="5489846"/>
            <a:ext cx="7335837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920"/>
              <a:buNone/>
            </a:pPr>
            <a:r>
              <a:rPr lang="en-US" sz="2400" b="1" dirty="0">
                <a:solidFill>
                  <a:srgbClr val="0070C0"/>
                </a:solidFill>
              </a:rPr>
              <a:t>Psychiatric Management 1| NUR 620</a:t>
            </a:r>
            <a:endParaRPr dirty="0"/>
          </a:p>
        </p:txBody>
      </p:sp>
      <p:sp>
        <p:nvSpPr>
          <p:cNvPr id="110" name="Google Shape;110;p14"/>
          <p:cNvSpPr txBox="1">
            <a:spLocks noGrp="1"/>
          </p:cNvSpPr>
          <p:nvPr>
            <p:ph type="ctrTitle"/>
          </p:nvPr>
        </p:nvSpPr>
        <p:spPr>
          <a:xfrm>
            <a:off x="608012" y="3581400"/>
            <a:ext cx="10820399" cy="1908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en-US" sz="1800" b="1" i="0" dirty="0">
                <a:solidFill>
                  <a:schemeClr val="bg1"/>
                </a:solidFill>
                <a:effectLst/>
                <a:latin typeface="+mj-lt"/>
              </a:rPr>
              <a:t> Legal Aspects of Psychiatry and the Role of the Psychiatric Mental Health Nurse Practitioner (PMHNP)</a:t>
            </a:r>
            <a:endParaRPr sz="40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Scope and Standards of Practice</a:t>
            </a:r>
            <a:endParaRPr/>
          </a:p>
        </p:txBody>
      </p:sp>
      <p:sp>
        <p:nvSpPr>
          <p:cNvPr id="153" name="Google Shape;153;p21"/>
          <p:cNvSpPr txBox="1"/>
          <p:nvPr/>
        </p:nvSpPr>
        <p:spPr>
          <a:xfrm>
            <a:off x="1598612" y="2209800"/>
            <a:ext cx="8763002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State laws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 legal authority of NP in the state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Decides who can be called an NP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Defines the role of the NP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Restrictions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Permissions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Collaborative agreement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Define disciplinary actions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Scope and Standards of Practice</a:t>
            </a:r>
            <a:endParaRPr/>
          </a:p>
        </p:txBody>
      </p:sp>
      <p:sp>
        <p:nvSpPr>
          <p:cNvPr id="159" name="Google Shape;159;p22"/>
          <p:cNvSpPr txBox="1"/>
          <p:nvPr/>
        </p:nvSpPr>
        <p:spPr>
          <a:xfrm>
            <a:off x="1903412" y="2286000"/>
            <a:ext cx="8763002" cy="258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Scientific Foundations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Practice Inquiry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Technology and Information Literacy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Policy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Health Delivery System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Ethics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Independent Practice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Scope and Standards of Practice</a:t>
            </a:r>
            <a:endParaRPr/>
          </a:p>
        </p:txBody>
      </p:sp>
      <p:sp>
        <p:nvSpPr>
          <p:cNvPr id="165" name="Google Shape;165;p23"/>
          <p:cNvSpPr txBox="1"/>
          <p:nvPr/>
        </p:nvSpPr>
        <p:spPr>
          <a:xfrm>
            <a:off x="1598612" y="1981200"/>
            <a:ext cx="8763002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Licensing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Process used by an agency to grant permission to practice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Credentialing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Ensure minimum level of competency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Certification-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ANCC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Provides protection of using the title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Grant legal authority of NP in the state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Scope of practice</a:t>
            </a:r>
            <a:endParaRPr/>
          </a:p>
          <a:p>
            <a:pPr marL="1200150" marR="0" lvl="2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Gives assurance to the public of minimum level of mastery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Psychotherapy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Psychopharmacological Interventions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Case Management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Consultation-Liaison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Clinical Supervision</a:t>
            </a: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Scope and Standards ARNP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5"/>
          <p:cNvSpPr txBox="1">
            <a:spLocks noGrp="1"/>
          </p:cNvSpPr>
          <p:nvPr>
            <p:ph type="title"/>
          </p:nvPr>
        </p:nvSpPr>
        <p:spPr>
          <a:xfrm>
            <a:off x="150812" y="304800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The APN Therapist</a:t>
            </a:r>
            <a:endParaRPr/>
          </a:p>
        </p:txBody>
      </p:sp>
      <p:sp>
        <p:nvSpPr>
          <p:cNvPr id="177" name="Google Shape;177;p25"/>
          <p:cNvSpPr txBox="1"/>
          <p:nvPr/>
        </p:nvSpPr>
        <p:spPr>
          <a:xfrm>
            <a:off x="1393824" y="2895600"/>
            <a:ext cx="4114800" cy="15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Types of Therapeutic Interventions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Individual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Group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Family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Couples</a:t>
            </a:r>
            <a:endParaRPr/>
          </a:p>
        </p:txBody>
      </p:sp>
      <p:sp>
        <p:nvSpPr>
          <p:cNvPr id="178" name="Google Shape;178;p25"/>
          <p:cNvSpPr txBox="1"/>
          <p:nvPr/>
        </p:nvSpPr>
        <p:spPr>
          <a:xfrm>
            <a:off x="6094412" y="2895600"/>
            <a:ext cx="4800600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Examples of Modalities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Psychodynamic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Interpersonal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CBT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Insight Oriented 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Motivational Interviewing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Mindfulness</a:t>
            </a:r>
            <a:endParaRPr/>
          </a:p>
        </p:txBody>
      </p:sp>
      <p:sp>
        <p:nvSpPr>
          <p:cNvPr id="179" name="Google Shape;179;p25"/>
          <p:cNvSpPr/>
          <p:nvPr/>
        </p:nvSpPr>
        <p:spPr>
          <a:xfrm>
            <a:off x="836612" y="2132309"/>
            <a:ext cx="845820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PSYCHOTHERAPY</a:t>
            </a:r>
            <a:r>
              <a:rPr lang="en-US"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  Builds trust and develops a therapeutic alliance</a:t>
            </a:r>
            <a:endParaRPr sz="2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6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Role of the PMHNP</a:t>
            </a:r>
            <a:endParaRPr/>
          </a:p>
        </p:txBody>
      </p:sp>
      <p:sp>
        <p:nvSpPr>
          <p:cNvPr id="185" name="Google Shape;185;p26"/>
          <p:cNvSpPr txBox="1"/>
          <p:nvPr/>
        </p:nvSpPr>
        <p:spPr>
          <a:xfrm>
            <a:off x="1370012" y="1981200"/>
            <a:ext cx="5562600" cy="150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Psychopharmacology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Prescribing medications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Ordering lab work and Diagnostic tests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Collaborative with the Patient/Family/Group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Considering genetics, current research and technology</a:t>
            </a:r>
            <a:endParaRPr/>
          </a:p>
        </p:txBody>
      </p:sp>
      <p:sp>
        <p:nvSpPr>
          <p:cNvPr id="186" name="Google Shape;186;p26"/>
          <p:cNvSpPr txBox="1"/>
          <p:nvPr/>
        </p:nvSpPr>
        <p:spPr>
          <a:xfrm>
            <a:off x="1382279" y="3733800"/>
            <a:ext cx="5562600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Case Management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Organizes and coordinates care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Population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Legal and ethical considerations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Collaborative with the Patient/Family/Group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Identifies real or potential problems then intervenes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7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Role of the PMHNP</a:t>
            </a:r>
            <a:endParaRPr/>
          </a:p>
        </p:txBody>
      </p:sp>
      <p:sp>
        <p:nvSpPr>
          <p:cNvPr id="192" name="Google Shape;192;p27"/>
          <p:cNvSpPr txBox="1"/>
          <p:nvPr/>
        </p:nvSpPr>
        <p:spPr>
          <a:xfrm>
            <a:off x="1217612" y="1905000"/>
            <a:ext cx="9448800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Consensus Model: Licensing, Accreditation, Credentialing and Education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Collaborative physician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Primary Care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Collaboration with other healthcare providers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Integrated MH care in Primary Care Setting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MH Care in a co-location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Refers patients 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Healthcare Policy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Advocates for patient and family rights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8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Role of the PMHNP</a:t>
            </a:r>
            <a:endParaRPr/>
          </a:p>
        </p:txBody>
      </p:sp>
      <p:sp>
        <p:nvSpPr>
          <p:cNvPr id="198" name="Google Shape;198;p28"/>
          <p:cNvSpPr txBox="1"/>
          <p:nvPr/>
        </p:nvSpPr>
        <p:spPr>
          <a:xfrm>
            <a:off x="1217612" y="1828800"/>
            <a:ext cx="9448800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CLINICAL SUPERVISION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Individual or Group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Planned meetings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In-depth reflection on complex issues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Develops awareness, acceptance and impulse containment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Assessment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Performs comprehensive psychiatric examinations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Uses evidence based clinical practice guidelines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Orders and interprets diagnostic tests and procedures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Conducts a multigenerational family assessment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Diagnosis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Compares normal and abnormal findings to formulate a diagnosis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Evaluates the health impact on the individual and family</a:t>
            </a:r>
            <a:endParaRPr/>
          </a:p>
          <a:p>
            <a:pPr marL="279082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</p:txBody>
      </p:sp>
      <p:sp>
        <p:nvSpPr>
          <p:cNvPr id="204" name="Google Shape;204;p29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Standards of Practice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Outcomes Identification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Identifies outcomes that are achievable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Considers the cost and clinical effectiveness of the treatment plan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Orders and interprets diagnostic tests and procedures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Involves the client, family and other health providers in outcome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Planning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Provides individualized care including client’s values and belief system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Offers care in the least restrictive environment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Provides culturally relevant care</a:t>
            </a:r>
            <a:endParaRPr/>
          </a:p>
          <a:p>
            <a:pPr marL="279082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</p:txBody>
      </p:sp>
      <p:sp>
        <p:nvSpPr>
          <p:cNvPr id="210" name="Google Shape;210;p30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Standards of Practice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Scope and Standards of Psychiatric Mental Health Nursing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Laws that guide care and treatment of the mentally ill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Cultural Issues</a:t>
            </a:r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Major Concepts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Implementation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Implements age appropriate, culturally and ethnically sensitive care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Collaborates with nursing colleagues and health providers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Manages psychiatric emergencies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Incorporates innovative strategies for care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Health Teaching and Promotion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Teaching based on situation, developmental stage, readiness, language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Includes intended effects and potential adverse effects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Uses health information resources to increase patient’s access to care</a:t>
            </a:r>
            <a:endParaRPr/>
          </a:p>
          <a:p>
            <a:pPr marL="502919" lvl="1" indent="-12096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  <a:p>
            <a:pPr marL="279082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</p:txBody>
      </p:sp>
      <p:sp>
        <p:nvSpPr>
          <p:cNvPr id="216" name="Google Shape;216;p31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Standards of Practice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>
            <a:spLocks noGrp="1"/>
          </p:cNvSpPr>
          <p:nvPr>
            <p:ph type="title"/>
          </p:nvPr>
        </p:nvSpPr>
        <p:spPr>
          <a:xfrm>
            <a:off x="227013" y="274638"/>
            <a:ext cx="10439401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Areas of Practices</a:t>
            </a:r>
            <a:endParaRPr/>
          </a:p>
        </p:txBody>
      </p:sp>
      <p:sp>
        <p:nvSpPr>
          <p:cNvPr id="222" name="Google Shape;222;p32"/>
          <p:cNvSpPr txBox="1">
            <a:spLocks noGrp="1"/>
          </p:cNvSpPr>
          <p:nvPr>
            <p:ph type="body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Psychiatric crisis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Acute in-patient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Intermediate and long term setting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Residential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Partial hospitalization</a:t>
            </a:r>
            <a:endParaRPr/>
          </a:p>
        </p:txBody>
      </p:sp>
      <p:sp>
        <p:nvSpPr>
          <p:cNvPr id="223" name="Google Shape;223;p32"/>
          <p:cNvSpPr txBox="1">
            <a:spLocks noGrp="1"/>
          </p:cNvSpPr>
          <p:nvPr>
            <p:ph type="body" idx="2"/>
          </p:nvPr>
        </p:nvSpPr>
        <p:spPr>
          <a:xfrm>
            <a:off x="6249862" y="1905000"/>
            <a:ext cx="4416552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Community-based care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Assertive Community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Tele-psychiatry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Collaborative practice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Private practice</a:t>
            </a: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Florida Board of Nursing, Nurse Practice Act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American Psychiatric Nurses Association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u="sng">
                <a:solidFill>
                  <a:schemeClr val="hlink"/>
                </a:solidFill>
                <a:hlinkClick r:id="rId5"/>
              </a:rPr>
              <a:t>American Nurses Credentialing Center</a:t>
            </a:r>
            <a:endParaRPr/>
          </a:p>
          <a:p>
            <a:pPr marL="34290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</p:txBody>
      </p:sp>
      <p:sp>
        <p:nvSpPr>
          <p:cNvPr id="229" name="Google Shape;229;p33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PMHNP Professional Links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4"/>
          <p:cNvSpPr txBox="1">
            <a:spLocks noGrp="1"/>
          </p:cNvSpPr>
          <p:nvPr>
            <p:ph type="ctrTitle"/>
          </p:nvPr>
        </p:nvSpPr>
        <p:spPr>
          <a:xfrm>
            <a:off x="303212" y="3048000"/>
            <a:ext cx="10967827" cy="1089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lt1"/>
                </a:solidFill>
              </a:rPr>
              <a:t>Legal, Ethical and Cultural Issues in </a:t>
            </a:r>
            <a:br>
              <a:rPr lang="en-US" sz="3600">
                <a:solidFill>
                  <a:schemeClr val="lt1"/>
                </a:solidFill>
              </a:rPr>
            </a:br>
            <a:r>
              <a:rPr lang="en-US" sz="3600">
                <a:solidFill>
                  <a:schemeClr val="lt1"/>
                </a:solidFill>
              </a:rPr>
              <a:t>Psychiatric Mental Health Nursing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 txBox="1">
            <a:spLocks noGrp="1"/>
          </p:cNvSpPr>
          <p:nvPr>
            <p:ph type="title"/>
          </p:nvPr>
        </p:nvSpPr>
        <p:spPr>
          <a:xfrm>
            <a:off x="227013" y="274638"/>
            <a:ext cx="10439401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Patient Rights-Civil</a:t>
            </a:r>
            <a:endParaRPr/>
          </a:p>
        </p:txBody>
      </p:sp>
      <p:sp>
        <p:nvSpPr>
          <p:cNvPr id="240" name="Google Shape;240;p35"/>
          <p:cNvSpPr txBox="1">
            <a:spLocks noGrp="1"/>
          </p:cNvSpPr>
          <p:nvPr>
            <p:ph type="body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Vote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Civil service ranking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Driver’s license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Enter contractual relationships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Press charges</a:t>
            </a:r>
            <a:endParaRPr/>
          </a:p>
        </p:txBody>
      </p:sp>
      <p:sp>
        <p:nvSpPr>
          <p:cNvPr id="241" name="Google Shape;241;p35"/>
          <p:cNvSpPr txBox="1">
            <a:spLocks noGrp="1"/>
          </p:cNvSpPr>
          <p:nvPr>
            <p:ph type="body" idx="2"/>
          </p:nvPr>
        </p:nvSpPr>
        <p:spPr>
          <a:xfrm>
            <a:off x="6249862" y="1905000"/>
            <a:ext cx="4416552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Human care and treatment-medical , dental, psychiatric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Religious freedom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Social interaction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Recreational opportunities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Confidentiality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Informed consent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Least restrictive setting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Visitation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Communication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Privacy</a:t>
            </a:r>
            <a:endParaRPr/>
          </a:p>
        </p:txBody>
      </p:sp>
      <p:sp>
        <p:nvSpPr>
          <p:cNvPr id="247" name="Google Shape;247;p36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Inpatient Rights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7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Florida Mental Health Act aka Baker Act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u="sng">
                <a:solidFill>
                  <a:schemeClr val="hlink"/>
                </a:solidFill>
                <a:hlinkClick r:id="rId4"/>
              </a:rPr>
              <a:t>Florida Alcohol and Other Drug Services Act aka Marchman Act</a:t>
            </a:r>
            <a:endParaRPr/>
          </a:p>
        </p:txBody>
      </p:sp>
      <p:sp>
        <p:nvSpPr>
          <p:cNvPr id="253" name="Google Shape;253;p37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Involuntary Admissions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8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Ex parte order by a judge following petition from family or health care professional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Law enforcement officer deems behavior falls under danger to self and/or others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Psychiatric mental health care professional certifies need for admission due to danger to self or others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Law enforcement takes person to a Baker Act Facility</a:t>
            </a:r>
            <a:endParaRPr/>
          </a:p>
          <a:p>
            <a:pPr marL="228600" lvl="0" indent="-1270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/>
          </a:p>
        </p:txBody>
      </p:sp>
      <p:sp>
        <p:nvSpPr>
          <p:cNvPr id="259" name="Google Shape;259;p38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Involuntary Admission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9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Patient may be kept for observation for 72 hours excluding weekends and holidays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After 72 hours, patient is released or placed in front of court under Habeas Corpus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Judge makes decision on least restrictive setting</a:t>
            </a:r>
            <a:endParaRPr/>
          </a:p>
        </p:txBody>
      </p:sp>
      <p:sp>
        <p:nvSpPr>
          <p:cNvPr id="265" name="Google Shape;265;p39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Involuntary Admission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0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Right to Refuse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Right to Treatment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Duty to Warn &amp; to Protect</a:t>
            </a:r>
            <a:endParaRPr/>
          </a:p>
        </p:txBody>
      </p:sp>
      <p:sp>
        <p:nvSpPr>
          <p:cNvPr id="271" name="Google Shape;271;p40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Major Legal Decisions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History of the NP Role</a:t>
            </a:r>
            <a:endParaRPr/>
          </a:p>
        </p:txBody>
      </p:sp>
      <p:sp>
        <p:nvSpPr>
          <p:cNvPr id="129" name="Google Shape;129;p17"/>
          <p:cNvSpPr txBox="1"/>
          <p:nvPr/>
        </p:nvSpPr>
        <p:spPr>
          <a:xfrm>
            <a:off x="1598612" y="1905000"/>
            <a:ext cx="8763002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1952 Hildegard Peplau 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Published her Theory of Interpersonal Relations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1965 Loretta C. Ford and Henry Silver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Registered Nurses with advanced education 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Perform clinical duties traditionally performed by MDs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1965 The first NP program opened at the University of Colorado.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1967 Hildegard Peplau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Developed the clinical nurse specialist role with the ANA in the document “Statement of Psychiatric Nursing Practice.”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1973 ANA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Development of scope and standards of Psychiatric-Mental Health Practice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1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920"/>
              <a:buNone/>
            </a:pPr>
            <a:r>
              <a:rPr lang="en-US" sz="2400"/>
              <a:t>O’Connor v. Donaldson (1975) </a:t>
            </a:r>
            <a:r>
              <a:rPr lang="en-US" sz="2400" b="1" u="sng">
                <a:solidFill>
                  <a:schemeClr val="hlink"/>
                </a:solidFill>
                <a:hlinkClick r:id="rId3"/>
              </a:rPr>
              <a:t>RIGHT TO LIBERTY</a:t>
            </a:r>
            <a:endParaRPr sz="2400" b="1"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</a:pPr>
            <a:r>
              <a:rPr lang="en-US" sz="2000"/>
              <a:t>Supreme court ruling that harmlessly mentally ill cannot be confined against their will if they can survive outside. </a:t>
            </a:r>
            <a:endParaRPr sz="2000"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</a:pPr>
            <a:r>
              <a:rPr lang="en-US" sz="2000"/>
              <a:t>Confined 15 years in Florida for paranoid delusions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–"/>
            </a:pPr>
            <a:r>
              <a:rPr lang="en-US" sz="2000"/>
              <a:t>Involuntary confinement must be based on danger to self or others</a:t>
            </a:r>
            <a:endParaRPr/>
          </a:p>
          <a:p>
            <a:pPr marL="502919" lvl="1" indent="-12096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  <a:p>
            <a:pPr marL="279082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</p:txBody>
      </p:sp>
      <p:sp>
        <p:nvSpPr>
          <p:cNvPr id="277" name="Google Shape;277;p41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Right to Refuse Treatment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2"/>
          <p:cNvSpPr txBox="1"/>
          <p:nvPr/>
        </p:nvSpPr>
        <p:spPr>
          <a:xfrm>
            <a:off x="1736353" y="2105980"/>
            <a:ext cx="1001296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Rennie v. Klein  (1979)  New Jersey Supreme Court decision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RIGHT TO MEDICATION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Rogers v. Okin (1981) Massachusetts Supreme Court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RIGHT TO GUARDIANSHIP</a:t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42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Right to Refuse Medication</a:t>
            </a:r>
            <a:br>
              <a:rPr lang="en-US"/>
            </a:br>
            <a:r>
              <a:rPr lang="en-US"/>
              <a:t>Right to Guardianship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3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"/>
              <a:buNone/>
            </a:pPr>
            <a:r>
              <a:rPr lang="en-US" sz="2400">
                <a:solidFill>
                  <a:schemeClr val="lt1"/>
                </a:solidFill>
              </a:rPr>
              <a:t>Rouse v. Cameron (1966) Washington D.C.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</a:pPr>
            <a:r>
              <a:rPr lang="en-US" sz="2000">
                <a:solidFill>
                  <a:schemeClr val="lt1"/>
                </a:solidFill>
              </a:rPr>
              <a:t>Treatment must be offered and in the    </a:t>
            </a:r>
            <a:r>
              <a:rPr lang="en-US" sz="2000" b="1" u="sng">
                <a:solidFill>
                  <a:schemeClr val="hlink"/>
                </a:solidFill>
                <a:hlinkClick r:id="rId3"/>
              </a:rPr>
              <a:t>LEAST RESTRICTIVE SETTING</a:t>
            </a:r>
            <a:endParaRPr sz="2000" b="1">
              <a:solidFill>
                <a:schemeClr val="lt1"/>
              </a:solidFill>
            </a:endParaRPr>
          </a:p>
          <a:p>
            <a:pPr marL="4762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1920"/>
              <a:buNone/>
            </a:pPr>
            <a:r>
              <a:rPr lang="en-US" sz="2400">
                <a:solidFill>
                  <a:schemeClr val="lt1"/>
                </a:solidFill>
              </a:rPr>
              <a:t>Wyatt v. Stickney (1971) Alabama</a:t>
            </a:r>
            <a:endParaRPr/>
          </a:p>
          <a:p>
            <a:pPr marL="34925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2000">
                <a:solidFill>
                  <a:schemeClr val="lt1"/>
                </a:solidFill>
              </a:rPr>
              <a:t>Mental health patients must be offered adequate care and treatment at a minimum </a:t>
            </a:r>
            <a:endParaRPr sz="2000">
              <a:solidFill>
                <a:schemeClr val="lt1"/>
              </a:solidFill>
            </a:endParaRPr>
          </a:p>
          <a:p>
            <a:pPr marL="34925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</a:pPr>
            <a:endParaRPr sz="2000">
              <a:solidFill>
                <a:schemeClr val="lt1"/>
              </a:solidFill>
            </a:endParaRPr>
          </a:p>
          <a:p>
            <a:pPr marL="349250" lvl="1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2000">
                <a:solidFill>
                  <a:schemeClr val="lt1"/>
                </a:solidFill>
              </a:rPr>
              <a:t>* Most states a court order needed to administer medications and or electroconvulsive therapy</a:t>
            </a:r>
            <a:endParaRPr/>
          </a:p>
          <a:p>
            <a:pPr marL="6350" lvl="0" indent="0" algn="ctr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endParaRPr>
              <a:solidFill>
                <a:schemeClr val="lt1"/>
              </a:solidFill>
            </a:endParaRPr>
          </a:p>
        </p:txBody>
      </p:sp>
      <p:sp>
        <p:nvSpPr>
          <p:cNvPr id="289" name="Google Shape;289;p43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Right to Treatment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4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 sz="2000"/>
              <a:t>Tarasoff 1 (1976</a:t>
            </a:r>
            <a:r>
              <a:rPr lang="en-US"/>
              <a:t>)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THE DUTY TO WARN AND PROTECT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Tarasoff v. Regents of University of California.  California Supreme Court A potential victim must be warned.</a:t>
            </a:r>
            <a:endParaRPr/>
          </a:p>
          <a:p>
            <a:pPr marL="502919" lvl="1" indent="-12096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/>
              <a:t>Tarasoff 2 (1982)</a:t>
            </a:r>
            <a:endParaRPr/>
          </a:p>
          <a:p>
            <a:pPr marL="502919" lvl="1" indent="-22383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Char char="–"/>
            </a:pPr>
            <a:r>
              <a:rPr lang="en-US"/>
              <a:t>Tarasoff v. Regents of University of California.  California Supreme Court A dangerous person must be reported to police.</a:t>
            </a:r>
            <a:endParaRPr/>
          </a:p>
          <a:p>
            <a:pPr marL="502919" lvl="1" indent="-12096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  <a:p>
            <a:pPr marL="502919" lvl="1" indent="-12096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620"/>
              <a:buNone/>
            </a:pPr>
            <a:endParaRPr/>
          </a:p>
        </p:txBody>
      </p:sp>
      <p:sp>
        <p:nvSpPr>
          <p:cNvPr id="295" name="Google Shape;295;p44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Duty to Warn and to Protect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5"/>
          <p:cNvSpPr txBox="1"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</a:pPr>
            <a:r>
              <a:rPr lang="en-US"/>
              <a:t>NP have moral duties, obligations and responsibilities to their patients: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Justice:  Doing what’s fair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Beneficence:  Promoting well being, doing good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Non-maleficence:  Do no harm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Fidelity:   Being true and loyal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Autonomy:  Doing for self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Veracity:  Telling the truth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lt2"/>
              </a:buClr>
              <a:buSzPts val="1600"/>
              <a:buChar char="▪"/>
            </a:pPr>
            <a:r>
              <a:rPr lang="en-US"/>
              <a:t>Respect:  Treating everyone with equal respect</a:t>
            </a:r>
            <a:endParaRPr/>
          </a:p>
        </p:txBody>
      </p:sp>
      <p:sp>
        <p:nvSpPr>
          <p:cNvPr id="302" name="Google Shape;302;p45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Ethics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411" y="415908"/>
            <a:ext cx="9200436" cy="877163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NURSING THEORIES </a:t>
            </a:r>
            <a:r>
              <a:rPr lang="en-US" dirty="0"/>
              <a:t>SPECIFIC TO PSYCHIATRIC NURSING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25933" y="1830257"/>
            <a:ext cx="8014869" cy="3893526"/>
          </a:xfrm>
        </p:spPr>
        <p:txBody>
          <a:bodyPr/>
          <a:lstStyle/>
          <a:p>
            <a:r>
              <a:rPr lang="en-US" dirty="0"/>
              <a:t>Hildegard </a:t>
            </a:r>
            <a:r>
              <a:rPr lang="en-US" dirty="0" err="1"/>
              <a:t>Peplau</a:t>
            </a:r>
            <a:endParaRPr lang="en-US" dirty="0"/>
          </a:p>
          <a:p>
            <a:pPr lvl="1"/>
            <a:r>
              <a:rPr lang="en-US" dirty="0"/>
              <a:t>Considered founder of psychiatric nursing</a:t>
            </a:r>
          </a:p>
          <a:p>
            <a:pPr lvl="1"/>
            <a:r>
              <a:rPr lang="en-US" dirty="0"/>
              <a:t>Developed theory of interpersonal relationships in early 1950s</a:t>
            </a:r>
          </a:p>
          <a:p>
            <a:pPr lvl="1"/>
            <a:r>
              <a:rPr lang="en-US" dirty="0"/>
              <a:t>Described six roles for the nurse</a:t>
            </a:r>
          </a:p>
          <a:p>
            <a:pPr lvl="1"/>
            <a:r>
              <a:rPr lang="en-US" dirty="0"/>
              <a:t>Four phases of the interpersonal nursing process</a:t>
            </a:r>
          </a:p>
          <a:p>
            <a:pPr marL="630056" lvl="2" indent="0">
              <a:buNone/>
            </a:pPr>
            <a:r>
              <a:rPr lang="en-US" dirty="0"/>
              <a:t>1.  Orientation</a:t>
            </a:r>
          </a:p>
          <a:p>
            <a:pPr marL="630056" lvl="2" indent="0">
              <a:buNone/>
            </a:pPr>
            <a:r>
              <a:rPr lang="en-US" dirty="0"/>
              <a:t>2.  Identification</a:t>
            </a:r>
          </a:p>
          <a:p>
            <a:pPr marL="630056" lvl="2" indent="0">
              <a:buNone/>
            </a:pPr>
            <a:r>
              <a:rPr lang="en-US" dirty="0"/>
              <a:t>3.  Exploitation</a:t>
            </a:r>
          </a:p>
          <a:p>
            <a:pPr marL="630056" lvl="2" indent="0">
              <a:buNone/>
            </a:pPr>
            <a:r>
              <a:rPr lang="en-US" dirty="0"/>
              <a:t>4.  Resolution</a:t>
            </a:r>
          </a:p>
        </p:txBody>
      </p:sp>
      <p:sp>
        <p:nvSpPr>
          <p:cNvPr id="6" name="Shape 138"/>
          <p:cNvSpPr/>
          <p:nvPr/>
        </p:nvSpPr>
        <p:spPr>
          <a:xfrm>
            <a:off x="1495622" y="6327450"/>
            <a:ext cx="9197580" cy="248429"/>
          </a:xfrm>
          <a:prstGeom prst="rect">
            <a:avLst/>
          </a:prstGeom>
          <a:solidFill>
            <a:srgbClr val="2FA2E9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128583">
              <a:tabLst>
                <a:tab pos="6348782" algn="l"/>
              </a:tabLst>
              <a:defRPr/>
            </a:pPr>
            <a:r>
              <a:rPr lang="en-US" sz="703" dirty="0">
                <a:solidFill>
                  <a:prstClr val="white"/>
                </a:solidFill>
                <a:latin typeface="Helvetica" pitchFamily="34" charset="0"/>
              </a:rPr>
              <a:t>1.14	Copyright © Springer Publishing Company, LLC. All Rights Reserved.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History of the NP Role</a:t>
            </a:r>
            <a:endParaRPr/>
          </a:p>
        </p:txBody>
      </p:sp>
      <p:sp>
        <p:nvSpPr>
          <p:cNvPr id="135" name="Google Shape;135;p18"/>
          <p:cNvSpPr txBox="1"/>
          <p:nvPr/>
        </p:nvSpPr>
        <p:spPr>
          <a:xfrm>
            <a:off x="538691" y="1752600"/>
            <a:ext cx="10134599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2008  The License, Accreditation, Certification and Education consensus Model finalized four Advanced practice roles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Certified Registered Nurse Anesthetist (CRNA)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Certified Nurse Midwife (CNM)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Clinical Nurse Specialist (CNS)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Certified Nurse Practitioner (CNP)</a:t>
            </a:r>
            <a:endParaRPr dirty="0"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2011 Psychiatric Mental Health Nurse Practitioner (PMHNP) prepared across the lifespan.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2015 All other PMH advanced roles retired.</a:t>
            </a:r>
            <a:endParaRPr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522411" y="415908"/>
            <a:ext cx="9200436" cy="877163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ADVANCED PSYCHIATRIC-MENTAL HEALTH  NURSING PRACTICE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225933" y="1830257"/>
            <a:ext cx="8014869" cy="4174820"/>
          </a:xfrm>
        </p:spPr>
        <p:txBody>
          <a:bodyPr/>
          <a:lstStyle/>
          <a:p>
            <a:r>
              <a:rPr lang="en-US" dirty="0"/>
              <a:t>United States</a:t>
            </a:r>
          </a:p>
          <a:p>
            <a:pPr lvl="1"/>
            <a:r>
              <a:rPr lang="en-US" dirty="0"/>
              <a:t>American Nurses Association </a:t>
            </a:r>
          </a:p>
          <a:p>
            <a:pPr lvl="1"/>
            <a:r>
              <a:rPr lang="en-US" dirty="0"/>
              <a:t>National Organization of Nurse </a:t>
            </a:r>
            <a:r>
              <a:rPr lang="en-US" dirty="0" err="1"/>
              <a:t>Practioner</a:t>
            </a:r>
            <a:r>
              <a:rPr lang="en-US" dirty="0"/>
              <a:t> Faculties (NONPF)</a:t>
            </a:r>
          </a:p>
          <a:p>
            <a:r>
              <a:rPr lang="en-US" dirty="0"/>
              <a:t>United Kingdom</a:t>
            </a:r>
          </a:p>
          <a:p>
            <a:pPr lvl="1"/>
            <a:r>
              <a:rPr lang="en-US" dirty="0"/>
              <a:t>No universal advanced nursing role equivalent to that in the United States</a:t>
            </a:r>
          </a:p>
          <a:p>
            <a:pPr lvl="1"/>
            <a:r>
              <a:rPr lang="en-US" dirty="0"/>
              <a:t>Nursing and Midwifery Council (NMC)</a:t>
            </a:r>
          </a:p>
          <a:p>
            <a:pPr marL="991696" lvl="2" indent="-361639">
              <a:buNone/>
            </a:pPr>
            <a:r>
              <a:rPr lang="en-US" dirty="0"/>
              <a:t>1.  Teaching </a:t>
            </a:r>
          </a:p>
          <a:p>
            <a:pPr marL="991696" lvl="2" indent="-361639">
              <a:buNone/>
            </a:pPr>
            <a:r>
              <a:rPr lang="en-US" sz="1758" dirty="0"/>
              <a:t>2.  </a:t>
            </a:r>
            <a:r>
              <a:rPr lang="en-US" dirty="0"/>
              <a:t>Specialist practice</a:t>
            </a:r>
          </a:p>
          <a:p>
            <a:pPr marL="991696" lvl="2" indent="-361639">
              <a:buNone/>
            </a:pPr>
            <a:r>
              <a:rPr lang="en-US" dirty="0"/>
              <a:t>3.  Prescribing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225932" y="5532522"/>
            <a:ext cx="8014869" cy="451365"/>
          </a:xfrm>
        </p:spPr>
        <p:txBody>
          <a:bodyPr/>
          <a:lstStyle/>
          <a:p>
            <a:pPr>
              <a:lnSpc>
                <a:spcPts val="1266"/>
              </a:lnSpc>
            </a:pPr>
            <a:r>
              <a:rPr lang="en-US" sz="703" dirty="0">
                <a:sym typeface="Palatino"/>
              </a:rPr>
              <a:t>Latter, S., Maben, J., </a:t>
            </a:r>
            <a:r>
              <a:rPr lang="en-US" sz="703" dirty="0" err="1">
                <a:sym typeface="Palatino"/>
              </a:rPr>
              <a:t>Myall</a:t>
            </a:r>
            <a:r>
              <a:rPr lang="en-US" sz="703" dirty="0">
                <a:sym typeface="Palatino"/>
              </a:rPr>
              <a:t>, M., &amp; Young, A. (2007). Perceptions and practice of concordance in nurses prescribing consultations: Findings from a national questionnaire survey and case studies of practice in England. </a:t>
            </a:r>
            <a:r>
              <a:rPr lang="en-US" sz="703" i="1" dirty="0">
                <a:sym typeface="Palatino"/>
              </a:rPr>
              <a:t>International Journal of Nursing Studies</a:t>
            </a:r>
            <a:r>
              <a:rPr lang="en-US" sz="703" dirty="0">
                <a:sym typeface="Palatino"/>
              </a:rPr>
              <a:t>, </a:t>
            </a:r>
            <a:r>
              <a:rPr lang="en-US" sz="703" i="1" dirty="0">
                <a:sym typeface="Palatino"/>
              </a:rPr>
              <a:t>44</a:t>
            </a:r>
            <a:r>
              <a:rPr lang="en-US" sz="703" dirty="0">
                <a:sym typeface="Palatino"/>
              </a:rPr>
              <a:t>, 9–18. </a:t>
            </a:r>
            <a:r>
              <a:rPr lang="en-US" sz="703" dirty="0" err="1">
                <a:sym typeface="Palatino"/>
              </a:rPr>
              <a:t>doi</a:t>
            </a:r>
            <a:r>
              <a:rPr lang="en-US" sz="703" dirty="0">
                <a:sym typeface="Palatino"/>
              </a:rPr>
              <a:t>:</a:t>
            </a:r>
            <a:r>
              <a:rPr lang="en-US" sz="703" strike="sngStrike" dirty="0">
                <a:sym typeface="Palatino"/>
              </a:rPr>
              <a:t> </a:t>
            </a:r>
            <a:r>
              <a:rPr lang="en-US" sz="703" dirty="0">
                <a:sym typeface="Palatino"/>
              </a:rPr>
              <a:t>10.1016/j.ijnurstu.2005.11.005</a:t>
            </a:r>
            <a:endParaRPr lang="en-US" sz="703" dirty="0">
              <a:solidFill>
                <a:schemeClr val="bg2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225933" y="1830257"/>
            <a:ext cx="8014869" cy="2626448"/>
          </a:xfrm>
        </p:spPr>
        <p:txBody>
          <a:bodyPr/>
          <a:lstStyle/>
          <a:p>
            <a:r>
              <a:rPr lang="en-US" dirty="0"/>
              <a:t>Concordance</a:t>
            </a:r>
          </a:p>
          <a:p>
            <a:pPr lvl="1"/>
            <a:r>
              <a:rPr lang="en-US" dirty="0"/>
              <a:t>Working together with people</a:t>
            </a:r>
          </a:p>
          <a:p>
            <a:pPr lvl="1"/>
            <a:r>
              <a:rPr lang="en-US" dirty="0"/>
              <a:t>Not a synonym of compliance or adherence </a:t>
            </a:r>
          </a:p>
          <a:p>
            <a:pPr lvl="2"/>
            <a:r>
              <a:rPr lang="en-US" dirty="0"/>
              <a:t>Often used interchangeably in literature</a:t>
            </a:r>
          </a:p>
          <a:p>
            <a:pPr lvl="1"/>
            <a:r>
              <a:rPr lang="en-US" dirty="0"/>
              <a:t>Study by Latter, Maben, </a:t>
            </a:r>
            <a:r>
              <a:rPr lang="en-US" dirty="0" err="1"/>
              <a:t>Myall</a:t>
            </a:r>
            <a:r>
              <a:rPr lang="en-US" dirty="0"/>
              <a:t>, and Young (2007)</a:t>
            </a:r>
          </a:p>
          <a:p>
            <a:pPr lvl="2"/>
            <a:r>
              <a:rPr lang="en-US" dirty="0"/>
              <a:t>Degreed nurses were practicing concordance principles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CONCORDANCE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290597" y="5563862"/>
            <a:ext cx="16532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Roles of the PMHNP</a:t>
            </a:r>
            <a:endParaRPr/>
          </a:p>
        </p:txBody>
      </p:sp>
      <p:sp>
        <p:nvSpPr>
          <p:cNvPr id="141" name="Google Shape;141;p19"/>
          <p:cNvSpPr txBox="1"/>
          <p:nvPr/>
        </p:nvSpPr>
        <p:spPr>
          <a:xfrm>
            <a:off x="1712911" y="1981200"/>
            <a:ext cx="8763002" cy="3693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Scholarly Activities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Publishing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Lecturing 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Preceptorship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Continuing Education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Mentoring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Works with a junior colleague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Mutual respect by both mentor and mentee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Client Advocacy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Reduce mental health stigma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Empower and advocate for patients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Support advocacy through professional organizations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227012" y="274638"/>
            <a:ext cx="10439402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/>
              <a:t>Roles of the PMHNP</a:t>
            </a:r>
            <a:endParaRPr/>
          </a:p>
        </p:txBody>
      </p:sp>
      <p:sp>
        <p:nvSpPr>
          <p:cNvPr id="147" name="Google Shape;147;p20"/>
          <p:cNvSpPr txBox="1"/>
          <p:nvPr/>
        </p:nvSpPr>
        <p:spPr>
          <a:xfrm>
            <a:off x="1791757" y="1752600"/>
            <a:ext cx="8763002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Health Policy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Participate in activities that promote health care policy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Actively contribute with 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Presenting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Preceptorship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Continuing Education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Case Management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Coordinating and monitoring care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Promoting quality and cost effective outcomes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Risk Assessment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Continuously monitor for risk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Risk Management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Interventions to reduce the risk of injury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Advance Directives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Durable Power of Attorney for Health Care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▪"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Living Will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omen's History Month presentation">
  <a:themeElements>
    <a:clrScheme name="Urban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rves_16x9">
      <a:dk1>
        <a:srgbClr val="000000"/>
      </a:dk1>
      <a:lt1>
        <a:srgbClr val="FFFFFF"/>
      </a:lt1>
      <a:dk2>
        <a:srgbClr val="1D4D53"/>
      </a:dk2>
      <a:lt2>
        <a:srgbClr val="96D2DA"/>
      </a:lt2>
      <a:accent1>
        <a:srgbClr val="00B1C5"/>
      </a:accent1>
      <a:accent2>
        <a:srgbClr val="49AF0A"/>
      </a:accent2>
      <a:accent3>
        <a:srgbClr val="6457DB"/>
      </a:accent3>
      <a:accent4>
        <a:srgbClr val="CF4895"/>
      </a:accent4>
      <a:accent5>
        <a:srgbClr val="0065E1"/>
      </a:accent5>
      <a:accent6>
        <a:srgbClr val="A84BE1"/>
      </a:accent6>
      <a:hlink>
        <a:srgbClr val="CF4895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1399</Words>
  <Application>Microsoft Macintosh PowerPoint</Application>
  <PresentationFormat>Custom</PresentationFormat>
  <Paragraphs>284</Paragraphs>
  <Slides>34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Women's History Month presentation</vt:lpstr>
      <vt:lpstr> Legal Aspects of Psychiatry and the Role of the Psychiatric Mental Health Nurse Practitioner (PMHNP)</vt:lpstr>
      <vt:lpstr>Major Concepts</vt:lpstr>
      <vt:lpstr>History of the NP Role</vt:lpstr>
      <vt:lpstr>NURSING THEORIES SPECIFIC TO PSYCHIATRIC NURSING</vt:lpstr>
      <vt:lpstr>History of the NP Role</vt:lpstr>
      <vt:lpstr>ADVANCED PSYCHIATRIC-MENTAL HEALTH  NURSING PRACTICE</vt:lpstr>
      <vt:lpstr>CONCORDANCE</vt:lpstr>
      <vt:lpstr>Roles of the PMHNP</vt:lpstr>
      <vt:lpstr>Roles of the PMHNP</vt:lpstr>
      <vt:lpstr>Scope and Standards of Practice</vt:lpstr>
      <vt:lpstr>Scope and Standards of Practice</vt:lpstr>
      <vt:lpstr>Scope and Standards of Practice</vt:lpstr>
      <vt:lpstr>Scope and Standards ARNP</vt:lpstr>
      <vt:lpstr>The APN Therapist</vt:lpstr>
      <vt:lpstr>Role of the PMHNP</vt:lpstr>
      <vt:lpstr>Role of the PMHNP</vt:lpstr>
      <vt:lpstr>Role of the PMHNP</vt:lpstr>
      <vt:lpstr>Standards of Practice</vt:lpstr>
      <vt:lpstr>Standards of Practice</vt:lpstr>
      <vt:lpstr>Standards of Practice</vt:lpstr>
      <vt:lpstr>Areas of Practices</vt:lpstr>
      <vt:lpstr>PMHNP Professional Links</vt:lpstr>
      <vt:lpstr>Legal, Ethical and Cultural Issues in  Psychiatric Mental Health Nursing</vt:lpstr>
      <vt:lpstr>Patient Rights-Civil</vt:lpstr>
      <vt:lpstr>Inpatient Rights </vt:lpstr>
      <vt:lpstr>Involuntary Admissions</vt:lpstr>
      <vt:lpstr>Involuntary Admission</vt:lpstr>
      <vt:lpstr>Involuntary Admission</vt:lpstr>
      <vt:lpstr>Major Legal Decisions</vt:lpstr>
      <vt:lpstr>Right to Refuse Treatment</vt:lpstr>
      <vt:lpstr>Right to Refuse Medication Right to Guardianship</vt:lpstr>
      <vt:lpstr>Right to Treatment</vt:lpstr>
      <vt:lpstr>Duty to Warn and to Protect</vt:lpstr>
      <vt:lpstr>Ethics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Legal Aspects of Psychiatry and the Role of the Psychiatric Mental Health Nurse Practitioner (PMHNP)</dc:title>
  <cp:lastModifiedBy>Henry</cp:lastModifiedBy>
  <cp:revision>3</cp:revision>
  <dcterms:modified xsi:type="dcterms:W3CDTF">2023-01-11T04:37:37Z</dcterms:modified>
</cp:coreProperties>
</file>