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69" r:id="rId3"/>
    <p:sldId id="270" r:id="rId4"/>
    <p:sldId id="257" r:id="rId5"/>
    <p:sldId id="258" r:id="rId6"/>
    <p:sldId id="259" r:id="rId7"/>
    <p:sldId id="260" r:id="rId8"/>
    <p:sldId id="261" r:id="rId9"/>
    <p:sldId id="263" r:id="rId10"/>
    <p:sldId id="264" r:id="rId11"/>
    <p:sldId id="266" r:id="rId12"/>
    <p:sldId id="268" r:id="rId13"/>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04" autoAdjust="0"/>
  </p:normalViewPr>
  <p:slideViewPr>
    <p:cSldViewPr>
      <p:cViewPr>
        <p:scale>
          <a:sx n="100" d="100"/>
          <a:sy n="100" d="100"/>
        </p:scale>
        <p:origin x="-1888" y="-288"/>
      </p:cViewPr>
      <p:guideLst>
        <p:guide orient="horz" pos="2160"/>
        <p:guide pos="2880"/>
      </p:guideLst>
    </p:cSldViewPr>
  </p:slideViewPr>
  <p:outlineViewPr>
    <p:cViewPr>
      <p:scale>
        <a:sx n="33" d="100"/>
        <a:sy n="33" d="100"/>
      </p:scale>
      <p:origin x="0" y="132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tags" Target="tags/tag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FB90AB2-1A97-4B97-8566-652B755FB84D}" type="datetimeFigureOut">
              <a:rPr lang="en-US" smtClean="0"/>
              <a:pPr/>
              <a:t>09/01/23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1675D6C5-018F-464D-B606-1E52C7B36DC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B90AB2-1A97-4B97-8566-652B755FB84D}" type="datetimeFigureOut">
              <a:rPr lang="en-US" smtClean="0"/>
              <a:pPr/>
              <a:t>09/01/23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5D6C5-018F-464D-B606-1E52C7B36D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5FB90AB2-1A97-4B97-8566-652B755FB84D}" type="datetimeFigureOut">
              <a:rPr lang="en-US" smtClean="0"/>
              <a:pPr/>
              <a:t>09/01/23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1675D6C5-018F-464D-B606-1E52C7B36DC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FB90AB2-1A97-4B97-8566-652B755FB84D}" type="datetimeFigureOut">
              <a:rPr lang="en-US" smtClean="0"/>
              <a:pPr/>
              <a:t>09/01/23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675D6C5-018F-464D-B606-1E52C7B36DC1}"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FB90AB2-1A97-4B97-8566-652B755FB84D}" type="datetimeFigureOut">
              <a:rPr lang="en-US" smtClean="0"/>
              <a:pPr/>
              <a:t>09/01/23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675D6C5-018F-464D-B606-1E52C7B36DC1}"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5FB90AB2-1A97-4B97-8566-652B755FB84D}" type="datetimeFigureOut">
              <a:rPr lang="en-US" smtClean="0"/>
              <a:pPr/>
              <a:t>09/01/23</a:t>
            </a:fld>
            <a:endParaRPr lang="en-US"/>
          </a:p>
        </p:txBody>
      </p:sp>
      <p:sp>
        <p:nvSpPr>
          <p:cNvPr id="10" name="Slide Number Placeholder 9"/>
          <p:cNvSpPr>
            <a:spLocks noGrp="1"/>
          </p:cNvSpPr>
          <p:nvPr>
            <p:ph type="sldNum" sz="quarter" idx="16"/>
          </p:nvPr>
        </p:nvSpPr>
        <p:spPr/>
        <p:txBody>
          <a:bodyPr rtlCol="0"/>
          <a:lstStyle/>
          <a:p>
            <a:fld id="{1675D6C5-018F-464D-B606-1E52C7B36DC1}"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5FB90AB2-1A97-4B97-8566-652B755FB84D}" type="datetimeFigureOut">
              <a:rPr lang="en-US" smtClean="0"/>
              <a:pPr/>
              <a:t>09/01/23</a:t>
            </a:fld>
            <a:endParaRPr lang="en-US"/>
          </a:p>
        </p:txBody>
      </p:sp>
      <p:sp>
        <p:nvSpPr>
          <p:cNvPr id="12" name="Slide Number Placeholder 11"/>
          <p:cNvSpPr>
            <a:spLocks noGrp="1"/>
          </p:cNvSpPr>
          <p:nvPr>
            <p:ph type="sldNum" sz="quarter" idx="16"/>
          </p:nvPr>
        </p:nvSpPr>
        <p:spPr/>
        <p:txBody>
          <a:bodyPr rtlCol="0"/>
          <a:lstStyle/>
          <a:p>
            <a:fld id="{1675D6C5-018F-464D-B606-1E52C7B36DC1}"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FB90AB2-1A97-4B97-8566-652B755FB84D}" type="datetimeFigureOut">
              <a:rPr lang="en-US" smtClean="0"/>
              <a:pPr/>
              <a:t>09/01/23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675D6C5-018F-464D-B606-1E52C7B36D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B90AB2-1A97-4B97-8566-652B755FB84D}" type="datetimeFigureOut">
              <a:rPr lang="en-US" smtClean="0"/>
              <a:pPr/>
              <a:t>09/01/23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675D6C5-018F-464D-B606-1E52C7B36D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FB90AB2-1A97-4B97-8566-652B755FB84D}" type="datetimeFigureOut">
              <a:rPr lang="en-US" smtClean="0"/>
              <a:pPr/>
              <a:t>09/01/23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675D6C5-018F-464D-B606-1E52C7B36DC1}"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5FB90AB2-1A97-4B97-8566-652B755FB84D}" type="datetimeFigureOut">
              <a:rPr lang="en-US" smtClean="0"/>
              <a:pPr/>
              <a:t>09/01/23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675D6C5-018F-464D-B606-1E52C7B36DC1}"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FB90AB2-1A97-4B97-8566-652B755FB84D}" type="datetimeFigureOut">
              <a:rPr lang="en-US" smtClean="0"/>
              <a:pPr/>
              <a:t>09/01/23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675D6C5-018F-464D-B606-1E52C7B36D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819400"/>
            <a:ext cx="7620000" cy="990600"/>
          </a:xfrm>
        </p:spPr>
        <p:txBody>
          <a:bodyPr>
            <a:normAutofit fontScale="90000"/>
          </a:bodyPr>
          <a:lstStyle/>
          <a:p>
            <a:r>
              <a:rPr lang="en-US" b="1" cap="none" dirty="0" smtClean="0">
                <a:solidFill>
                  <a:schemeClr val="tx1"/>
                </a:solidFill>
                <a:latin typeface="Verdana" pitchFamily="34" charset="0"/>
              </a:rPr>
              <a:t>Guidelines for Effective PowerPoint Presentations</a:t>
            </a:r>
            <a:endParaRPr lang="en-US" b="1" cap="none" dirty="0">
              <a:solidFill>
                <a:schemeClr val="tx1"/>
              </a:solidFill>
              <a:latin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Verdana" pitchFamily="34" charset="0"/>
              </a:rPr>
              <a:t>Tables</a:t>
            </a:r>
            <a:endParaRPr lang="en-US" sz="3600" b="1" dirty="0">
              <a:latin typeface="Verdana" pitchFamily="34" charset="0"/>
            </a:endParaRPr>
          </a:p>
        </p:txBody>
      </p:sp>
      <p:sp>
        <p:nvSpPr>
          <p:cNvPr id="3" name="Content Placeholder 2"/>
          <p:cNvSpPr>
            <a:spLocks noGrp="1"/>
          </p:cNvSpPr>
          <p:nvPr>
            <p:ph sz="quarter" idx="1"/>
          </p:nvPr>
        </p:nvSpPr>
        <p:spPr>
          <a:xfrm>
            <a:off x="612648" y="1600200"/>
            <a:ext cx="8153400" cy="1295400"/>
          </a:xfrm>
        </p:spPr>
        <p:txBody>
          <a:bodyPr>
            <a:normAutofit/>
          </a:bodyPr>
          <a:lstStyle/>
          <a:p>
            <a:pPr>
              <a:buSzPct val="100000"/>
              <a:buFont typeface="Wingdings" pitchFamily="2" charset="2"/>
              <a:buChar char="§"/>
            </a:pPr>
            <a:r>
              <a:rPr lang="en-US" sz="2000" dirty="0" smtClean="0">
                <a:latin typeface="Verdana" pitchFamily="34" charset="0"/>
              </a:rPr>
              <a:t>Use simple tables to show numbers, with no more than 4 rows x 4 columns. </a:t>
            </a:r>
          </a:p>
          <a:p>
            <a:pPr>
              <a:buSzPct val="100000"/>
              <a:buFont typeface="Wingdings" pitchFamily="2" charset="2"/>
              <a:buChar char="§"/>
            </a:pPr>
            <a:r>
              <a:rPr lang="en-US" sz="2000" dirty="0" smtClean="0">
                <a:latin typeface="Verdana" pitchFamily="34" charset="0"/>
              </a:rPr>
              <a:t>Reserve more detailed tables for a written summary.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Verdana" pitchFamily="34" charset="0"/>
              </a:rPr>
              <a:t>Font</a:t>
            </a:r>
            <a:endParaRPr lang="en-US" sz="3600" b="1" dirty="0">
              <a:latin typeface="Verdana" pitchFamily="34" charset="0"/>
            </a:endParaRPr>
          </a:p>
        </p:txBody>
      </p:sp>
      <p:sp>
        <p:nvSpPr>
          <p:cNvPr id="3" name="Content Placeholder 2"/>
          <p:cNvSpPr>
            <a:spLocks noGrp="1"/>
          </p:cNvSpPr>
          <p:nvPr>
            <p:ph sz="quarter" idx="1"/>
          </p:nvPr>
        </p:nvSpPr>
        <p:spPr>
          <a:xfrm>
            <a:off x="612648" y="1600200"/>
            <a:ext cx="8153400" cy="2286000"/>
          </a:xfrm>
        </p:spPr>
        <p:txBody>
          <a:bodyPr>
            <a:normAutofit/>
          </a:bodyPr>
          <a:lstStyle/>
          <a:p>
            <a:pPr>
              <a:buSzPct val="100000"/>
              <a:buFont typeface="Wingdings" pitchFamily="2" charset="2"/>
              <a:buChar char="§"/>
            </a:pPr>
            <a:r>
              <a:rPr lang="en-US" sz="2000" dirty="0" smtClean="0">
                <a:latin typeface="Verdana" pitchFamily="34" charset="0"/>
              </a:rPr>
              <a:t>Keep font size at 24 point or above for slide titles.</a:t>
            </a:r>
          </a:p>
          <a:p>
            <a:pPr>
              <a:buSzPct val="100000"/>
              <a:buFont typeface="Wingdings" pitchFamily="2" charset="2"/>
              <a:buChar char="§"/>
            </a:pPr>
            <a:r>
              <a:rPr lang="en-US" sz="2000" dirty="0" smtClean="0">
                <a:latin typeface="Verdana" pitchFamily="34" charset="0"/>
              </a:rPr>
              <a:t>Keep font size at 18 or above for headings and explanatory text.</a:t>
            </a:r>
          </a:p>
          <a:p>
            <a:pPr>
              <a:buSzPct val="100000"/>
              <a:buFont typeface="Wingdings" pitchFamily="2" charset="2"/>
              <a:buChar char="§"/>
            </a:pPr>
            <a:r>
              <a:rPr lang="en-US" sz="2000" dirty="0" smtClean="0">
                <a:latin typeface="Verdana" pitchFamily="34" charset="0"/>
              </a:rPr>
              <a:t>Use sans serif fonts such as Arial or Verdana.</a:t>
            </a:r>
          </a:p>
          <a:p>
            <a:pPr>
              <a:buSzPct val="100000"/>
              <a:buFont typeface="Wingdings" pitchFamily="2" charset="2"/>
              <a:buChar char="§"/>
            </a:pPr>
            <a:r>
              <a:rPr lang="en-US" sz="2000" dirty="0" smtClean="0">
                <a:latin typeface="Verdana" pitchFamily="34" charset="0"/>
              </a:rPr>
              <a:t>Use ample contrast between backgrounds and text.</a:t>
            </a:r>
          </a:p>
          <a:p>
            <a:pPr>
              <a:buSzPct val="100000"/>
              <a:buFont typeface="Wingdings" pitchFamily="2" charset="2"/>
              <a:buChar char="§"/>
            </a:pPr>
            <a:endParaRPr lang="en-US" sz="2000" dirty="0">
              <a:latin typeface="Verdana" pitchFamily="34" charset="0"/>
            </a:endParaRPr>
          </a:p>
        </p:txBody>
      </p:sp>
      <p:pic>
        <p:nvPicPr>
          <p:cNvPr id="6" name="Picture 5" descr="font.gif"/>
          <p:cNvPicPr>
            <a:picLocks noChangeAspect="1"/>
          </p:cNvPicPr>
          <p:nvPr/>
        </p:nvPicPr>
        <p:blipFill>
          <a:blip r:embed="rId2" cstate="print"/>
          <a:stretch>
            <a:fillRect/>
          </a:stretch>
        </p:blipFill>
        <p:spPr>
          <a:xfrm>
            <a:off x="881062" y="4219575"/>
            <a:ext cx="7381875" cy="172402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Verdana" pitchFamily="34" charset="0"/>
              </a:rPr>
              <a:t>Speaker Notes</a:t>
            </a:r>
            <a:endParaRPr lang="en-US" sz="3600" b="1" dirty="0">
              <a:latin typeface="Verdana" pitchFamily="34" charset="0"/>
            </a:endParaRPr>
          </a:p>
        </p:txBody>
      </p:sp>
      <p:sp>
        <p:nvSpPr>
          <p:cNvPr id="3" name="Content Placeholder 2"/>
          <p:cNvSpPr>
            <a:spLocks noGrp="1"/>
          </p:cNvSpPr>
          <p:nvPr>
            <p:ph sz="quarter" idx="1"/>
          </p:nvPr>
        </p:nvSpPr>
        <p:spPr>
          <a:xfrm>
            <a:off x="612648" y="1600200"/>
            <a:ext cx="8153400" cy="2209800"/>
          </a:xfrm>
        </p:spPr>
        <p:txBody>
          <a:bodyPr>
            <a:normAutofit/>
          </a:bodyPr>
          <a:lstStyle/>
          <a:p>
            <a:pPr>
              <a:buSzPct val="100000"/>
              <a:buFont typeface="Wingdings" pitchFamily="2" charset="2"/>
              <a:buChar char="§"/>
            </a:pPr>
            <a:r>
              <a:rPr lang="en-US" sz="2000" dirty="0" smtClean="0">
                <a:latin typeface="Verdana" pitchFamily="34" charset="0"/>
              </a:rPr>
              <a:t>Summarize key information.</a:t>
            </a:r>
          </a:p>
          <a:p>
            <a:pPr>
              <a:buSzPct val="100000"/>
              <a:buFont typeface="Wingdings" pitchFamily="2" charset="2"/>
              <a:buChar char="§"/>
            </a:pPr>
            <a:r>
              <a:rPr lang="en-US" sz="2000" dirty="0" smtClean="0">
                <a:latin typeface="Verdana" pitchFamily="34" charset="0"/>
              </a:rPr>
              <a:t>Provide explanation.</a:t>
            </a:r>
          </a:p>
          <a:p>
            <a:pPr>
              <a:buSzPct val="100000"/>
              <a:buFont typeface="Wingdings" pitchFamily="2" charset="2"/>
              <a:buChar char="§"/>
            </a:pPr>
            <a:r>
              <a:rPr lang="en-US" sz="2000" dirty="0" smtClean="0">
                <a:latin typeface="Verdana" pitchFamily="34" charset="0"/>
              </a:rPr>
              <a:t>Discuss application and implication to the field, discipline or work setting.</a:t>
            </a:r>
          </a:p>
          <a:p>
            <a:pPr>
              <a:buSzPct val="100000"/>
              <a:buFont typeface="Wingdings" pitchFamily="2" charset="2"/>
              <a:buChar char="§"/>
            </a:pPr>
            <a:r>
              <a:rPr lang="en-US" sz="2000" dirty="0" smtClean="0">
                <a:latin typeface="Verdana" pitchFamily="34" charset="0"/>
              </a:rPr>
              <a:t>Document the narration you would use with each slide.</a:t>
            </a:r>
            <a:endParaRPr lang="en-US" sz="2000" dirty="0">
              <a:latin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Verdana" pitchFamily="34" charset="0"/>
              </a:rPr>
              <a:t>Introduction</a:t>
            </a:r>
            <a:endParaRPr lang="en-US" sz="3600" b="1" dirty="0">
              <a:latin typeface="Verdana" pitchFamily="34" charset="0"/>
            </a:endParaRPr>
          </a:p>
        </p:txBody>
      </p:sp>
      <p:sp>
        <p:nvSpPr>
          <p:cNvPr id="3" name="Content Placeholder 2"/>
          <p:cNvSpPr>
            <a:spLocks noGrp="1"/>
          </p:cNvSpPr>
          <p:nvPr>
            <p:ph sz="quarter" idx="1"/>
          </p:nvPr>
        </p:nvSpPr>
        <p:spPr>
          <a:xfrm>
            <a:off x="612648" y="1600200"/>
            <a:ext cx="8153400" cy="2743200"/>
          </a:xfrm>
        </p:spPr>
        <p:txBody>
          <a:bodyPr>
            <a:normAutofit/>
          </a:bodyPr>
          <a:lstStyle/>
          <a:p>
            <a:pPr marL="0" indent="0">
              <a:lnSpc>
                <a:spcPct val="135000"/>
              </a:lnSpc>
              <a:buNone/>
            </a:pPr>
            <a:r>
              <a:rPr lang="en-US" sz="2000" dirty="0" smtClean="0">
                <a:latin typeface="Verdana" pitchFamily="34" charset="0"/>
              </a:rPr>
              <a:t>One concern about visual presentations is that the technology used to create them can be used in such a way that it actually detracts from the message rather than enhances it. To help you consider carefully how your message is presented so that it reflects care, quality, and professionalism, consider the information provided in the remaining slides.</a:t>
            </a:r>
            <a:endParaRPr lang="en-US" sz="2000" dirty="0">
              <a:latin typeface="Verdana" pitchFamily="34" charset="0"/>
            </a:endParaRPr>
          </a:p>
        </p:txBody>
      </p:sp>
      <p:sp>
        <p:nvSpPr>
          <p:cNvPr id="4" name="Content Placeholder 2"/>
          <p:cNvSpPr txBox="1">
            <a:spLocks/>
          </p:cNvSpPr>
          <p:nvPr/>
        </p:nvSpPr>
        <p:spPr>
          <a:xfrm>
            <a:off x="609600" y="6019800"/>
            <a:ext cx="8153400" cy="762000"/>
          </a:xfrm>
          <a:prstGeom prst="rect">
            <a:avLst/>
          </a:prstGeom>
        </p:spPr>
        <p:txBody>
          <a:bodyPr vert="horz">
            <a:normAutofit/>
          </a:bodyPr>
          <a:lstStyle/>
          <a:p>
            <a:pPr marL="0" marR="0" lvl="0" indent="0" algn="l"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000" b="1" i="0" u="none" strike="noStrike" kern="1200" cap="none" spc="0" normalizeH="0" baseline="0" noProof="0" dirty="0" smtClean="0">
                <a:ln>
                  <a:noFill/>
                </a:ln>
                <a:solidFill>
                  <a:schemeClr val="bg2"/>
                </a:solidFill>
                <a:effectLst/>
                <a:uLnTx/>
                <a:uFillTx/>
                <a:latin typeface="Verdana" pitchFamily="34" charset="0"/>
              </a:rPr>
              <a:t>NOTE: </a:t>
            </a:r>
            <a:r>
              <a:rPr kumimoji="0" lang="en-US" sz="2000" b="0" i="0" u="none" strike="noStrike" kern="1200" cap="none" spc="0" normalizeH="0" baseline="0" noProof="0" dirty="0" smtClean="0">
                <a:ln>
                  <a:noFill/>
                </a:ln>
                <a:effectLst/>
                <a:uLnTx/>
                <a:uFillTx/>
                <a:latin typeface="Verdana" pitchFamily="34" charset="0"/>
              </a:rPr>
              <a:t>This presentation serves as an example in itself, by utilizing all of the guidelines</a:t>
            </a:r>
            <a:r>
              <a:rPr kumimoji="0" lang="en-US" sz="2000" b="0" i="0" u="none" strike="noStrike" kern="1200" cap="none" spc="0" normalizeH="0" noProof="0" dirty="0" smtClean="0">
                <a:ln>
                  <a:noFill/>
                </a:ln>
                <a:effectLst/>
                <a:uLnTx/>
                <a:uFillTx/>
                <a:latin typeface="Verdana" pitchFamily="34" charset="0"/>
              </a:rPr>
              <a:t> mentioned.</a:t>
            </a:r>
            <a:endParaRPr kumimoji="0" lang="en-US" sz="2000" b="0" i="0" u="none" strike="noStrike" kern="1200" cap="none" spc="0" normalizeH="0" baseline="0" noProof="0" dirty="0">
              <a:ln>
                <a:noFill/>
              </a:ln>
              <a:effectLst/>
              <a:uLnTx/>
              <a:uFillTx/>
              <a:latin typeface="Verdan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Verdana" pitchFamily="34" charset="0"/>
              </a:rPr>
              <a:t>Outline</a:t>
            </a:r>
            <a:endParaRPr lang="en-US" sz="3600" b="1" dirty="0">
              <a:latin typeface="Verdana" pitchFamily="34" charset="0"/>
            </a:endParaRPr>
          </a:p>
        </p:txBody>
      </p:sp>
      <p:sp>
        <p:nvSpPr>
          <p:cNvPr id="3" name="Content Placeholder 2"/>
          <p:cNvSpPr>
            <a:spLocks noGrp="1"/>
          </p:cNvSpPr>
          <p:nvPr>
            <p:ph sz="quarter" idx="1"/>
          </p:nvPr>
        </p:nvSpPr>
        <p:spPr>
          <a:xfrm>
            <a:off x="612648" y="2133600"/>
            <a:ext cx="8153400" cy="2209800"/>
          </a:xfrm>
        </p:spPr>
        <p:txBody>
          <a:bodyPr numCol="2">
            <a:normAutofit/>
          </a:bodyPr>
          <a:lstStyle/>
          <a:p>
            <a:pPr>
              <a:buSzPct val="100000"/>
              <a:buFont typeface="Wingdings" pitchFamily="2" charset="2"/>
              <a:buChar char="§"/>
            </a:pPr>
            <a:r>
              <a:rPr lang="en-US" sz="2000" dirty="0" smtClean="0">
                <a:latin typeface="Verdana" pitchFamily="34" charset="0"/>
              </a:rPr>
              <a:t>Writing</a:t>
            </a:r>
          </a:p>
          <a:p>
            <a:pPr>
              <a:buSzPct val="100000"/>
              <a:buFont typeface="Wingdings" pitchFamily="2" charset="2"/>
              <a:buChar char="§"/>
            </a:pPr>
            <a:r>
              <a:rPr lang="en-US" sz="2000" dirty="0" smtClean="0">
                <a:latin typeface="Verdana" pitchFamily="34" charset="0"/>
              </a:rPr>
              <a:t>Organization</a:t>
            </a:r>
          </a:p>
          <a:p>
            <a:pPr>
              <a:buSzPct val="100000"/>
              <a:buFont typeface="Wingdings" pitchFamily="2" charset="2"/>
              <a:buChar char="§"/>
            </a:pPr>
            <a:r>
              <a:rPr lang="en-US" sz="2000" dirty="0" smtClean="0">
                <a:latin typeface="Verdana" pitchFamily="34" charset="0"/>
              </a:rPr>
              <a:t>Audience</a:t>
            </a:r>
          </a:p>
          <a:p>
            <a:pPr>
              <a:buSzPct val="100000"/>
              <a:buFont typeface="Wingdings" pitchFamily="2" charset="2"/>
              <a:buChar char="§"/>
            </a:pPr>
            <a:r>
              <a:rPr lang="en-US" sz="2000" dirty="0" smtClean="0">
                <a:latin typeface="Verdana" pitchFamily="34" charset="0"/>
              </a:rPr>
              <a:t>Design</a:t>
            </a:r>
          </a:p>
          <a:p>
            <a:pPr>
              <a:buSzPct val="100000"/>
              <a:buFont typeface="Wingdings" pitchFamily="2" charset="2"/>
              <a:buChar char="§"/>
            </a:pPr>
            <a:r>
              <a:rPr lang="en-US" sz="2000" dirty="0" smtClean="0">
                <a:latin typeface="Verdana" pitchFamily="34" charset="0"/>
              </a:rPr>
              <a:t>Images</a:t>
            </a:r>
          </a:p>
          <a:p>
            <a:pPr>
              <a:buSzPct val="100000"/>
              <a:buFont typeface="Wingdings" pitchFamily="2" charset="2"/>
              <a:buChar char="§"/>
            </a:pPr>
            <a:r>
              <a:rPr lang="en-US" sz="2000" dirty="0" smtClean="0">
                <a:latin typeface="Verdana" pitchFamily="34" charset="0"/>
              </a:rPr>
              <a:t>Bullets</a:t>
            </a:r>
          </a:p>
          <a:p>
            <a:pPr>
              <a:buSzPct val="100000"/>
              <a:buFont typeface="Wingdings" pitchFamily="2" charset="2"/>
              <a:buChar char="§"/>
            </a:pPr>
            <a:r>
              <a:rPr lang="en-US" sz="2000" dirty="0" smtClean="0">
                <a:latin typeface="Verdana" pitchFamily="34" charset="0"/>
              </a:rPr>
              <a:t>Tables</a:t>
            </a:r>
          </a:p>
          <a:p>
            <a:pPr>
              <a:buSzPct val="100000"/>
              <a:buFont typeface="Wingdings" pitchFamily="2" charset="2"/>
              <a:buChar char="§"/>
            </a:pPr>
            <a:r>
              <a:rPr lang="en-US" sz="2000" dirty="0" smtClean="0">
                <a:latin typeface="Verdana" pitchFamily="34" charset="0"/>
              </a:rPr>
              <a:t>Font</a:t>
            </a:r>
          </a:p>
          <a:p>
            <a:pPr>
              <a:buSzPct val="100000"/>
              <a:buFont typeface="Wingdings" pitchFamily="2" charset="2"/>
              <a:buChar char="§"/>
            </a:pPr>
            <a:r>
              <a:rPr lang="en-US" sz="2000" dirty="0" smtClean="0">
                <a:latin typeface="Verdana" pitchFamily="34" charset="0"/>
              </a:rPr>
              <a:t>Speaker Notes</a:t>
            </a:r>
            <a:endParaRPr lang="en-US" sz="2000" dirty="0">
              <a:latin typeface="Verdana" pitchFamily="34" charset="0"/>
            </a:endParaRPr>
          </a:p>
        </p:txBody>
      </p:sp>
      <p:sp>
        <p:nvSpPr>
          <p:cNvPr id="4" name="TextBox 3"/>
          <p:cNvSpPr txBox="1"/>
          <p:nvPr/>
        </p:nvSpPr>
        <p:spPr>
          <a:xfrm>
            <a:off x="609600" y="1535668"/>
            <a:ext cx="8077200" cy="400110"/>
          </a:xfrm>
          <a:prstGeom prst="rect">
            <a:avLst/>
          </a:prstGeom>
          <a:noFill/>
        </p:spPr>
        <p:txBody>
          <a:bodyPr wrap="square" rtlCol="0">
            <a:spAutoFit/>
          </a:bodyPr>
          <a:lstStyle/>
          <a:p>
            <a:r>
              <a:rPr lang="en-US" sz="2000" b="1" dirty="0" smtClean="0">
                <a:latin typeface="Verdana" pitchFamily="34" charset="0"/>
              </a:rPr>
              <a:t>The following topics will be covered:</a:t>
            </a:r>
            <a:endParaRPr lang="en-US" sz="2000" b="1" dirty="0">
              <a:latin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Verdana" pitchFamily="34" charset="0"/>
              </a:rPr>
              <a:t>Writing</a:t>
            </a:r>
            <a:endParaRPr lang="en-US" sz="3600" b="1" dirty="0">
              <a:latin typeface="Verdana" pitchFamily="34" charset="0"/>
            </a:endParaRPr>
          </a:p>
        </p:txBody>
      </p:sp>
      <p:sp>
        <p:nvSpPr>
          <p:cNvPr id="3" name="Content Placeholder 2"/>
          <p:cNvSpPr>
            <a:spLocks noGrp="1"/>
          </p:cNvSpPr>
          <p:nvPr>
            <p:ph sz="quarter" idx="1"/>
          </p:nvPr>
        </p:nvSpPr>
        <p:spPr>
          <a:xfrm>
            <a:off x="612648" y="1600200"/>
            <a:ext cx="8153400" cy="3200400"/>
          </a:xfrm>
        </p:spPr>
        <p:txBody>
          <a:bodyPr>
            <a:normAutofit/>
          </a:bodyPr>
          <a:lstStyle/>
          <a:p>
            <a:pPr>
              <a:buSzPct val="100000"/>
              <a:buFont typeface="Wingdings" pitchFamily="2" charset="2"/>
              <a:buChar char="§"/>
            </a:pPr>
            <a:r>
              <a:rPr lang="en-US" sz="2000" dirty="0" smtClean="0">
                <a:latin typeface="Verdana" pitchFamily="34" charset="0"/>
              </a:rPr>
              <a:t>Present ideas succinctly with lean prose.</a:t>
            </a:r>
          </a:p>
          <a:p>
            <a:pPr>
              <a:buSzPct val="100000"/>
              <a:buFont typeface="Wingdings" pitchFamily="2" charset="2"/>
              <a:buChar char="§"/>
            </a:pPr>
            <a:r>
              <a:rPr lang="en-US" sz="2000" dirty="0" smtClean="0">
                <a:latin typeface="Verdana" pitchFamily="34" charset="0"/>
              </a:rPr>
              <a:t>Use short sentences.</a:t>
            </a:r>
          </a:p>
          <a:p>
            <a:pPr>
              <a:buSzPct val="100000"/>
              <a:buFont typeface="Wingdings" pitchFamily="2" charset="2"/>
              <a:buChar char="§"/>
            </a:pPr>
            <a:r>
              <a:rPr lang="en-US" sz="2000" dirty="0" smtClean="0">
                <a:latin typeface="Verdana" pitchFamily="34" charset="0"/>
              </a:rPr>
              <a:t>Use active, rather than passive voice.</a:t>
            </a:r>
          </a:p>
          <a:p>
            <a:pPr>
              <a:buSzPct val="100000"/>
              <a:buFont typeface="Wingdings" pitchFamily="2" charset="2"/>
              <a:buChar char="§"/>
            </a:pPr>
            <a:r>
              <a:rPr lang="en-US" sz="2000" dirty="0" smtClean="0">
                <a:latin typeface="Verdana" pitchFamily="34" charset="0"/>
              </a:rPr>
              <a:t>Avoid negative statements, if possible.</a:t>
            </a:r>
          </a:p>
          <a:p>
            <a:pPr>
              <a:buSzPct val="100000"/>
              <a:buFont typeface="Wingdings" pitchFamily="2" charset="2"/>
              <a:buChar char="§"/>
            </a:pPr>
            <a:r>
              <a:rPr lang="en-US" sz="2000" dirty="0" smtClean="0">
                <a:latin typeface="Verdana" pitchFamily="34" charset="0"/>
              </a:rPr>
              <a:t>Avoid double negative entirely.</a:t>
            </a:r>
          </a:p>
          <a:p>
            <a:pPr>
              <a:buSzPct val="100000"/>
              <a:buFont typeface="Wingdings" pitchFamily="2" charset="2"/>
              <a:buChar char="§"/>
            </a:pPr>
            <a:r>
              <a:rPr lang="en-US" sz="2000" dirty="0" smtClean="0">
                <a:latin typeface="Verdana" pitchFamily="34" charset="0"/>
              </a:rPr>
              <a:t>Check spelling and grammar.</a:t>
            </a:r>
          </a:p>
          <a:p>
            <a:pPr>
              <a:buSzPct val="100000"/>
              <a:buFont typeface="Wingdings" pitchFamily="2" charset="2"/>
              <a:buChar char="§"/>
            </a:pPr>
            <a:r>
              <a:rPr lang="en-US" sz="2000" dirty="0" smtClean="0">
                <a:latin typeface="Verdana" pitchFamily="34" charset="0"/>
              </a:rPr>
              <a:t>Use consistent capitalization rules.</a:t>
            </a:r>
            <a:endParaRPr lang="en-US" sz="2000" dirty="0">
              <a:latin typeface="Verdan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Verdana" pitchFamily="34" charset="0"/>
              </a:rPr>
              <a:t>Organization</a:t>
            </a:r>
            <a:endParaRPr lang="en-US" sz="3600" b="1" dirty="0">
              <a:latin typeface="Verdana" pitchFamily="34" charset="0"/>
            </a:endParaRPr>
          </a:p>
        </p:txBody>
      </p:sp>
      <p:sp>
        <p:nvSpPr>
          <p:cNvPr id="3" name="Content Placeholder 2"/>
          <p:cNvSpPr>
            <a:spLocks noGrp="1"/>
          </p:cNvSpPr>
          <p:nvPr>
            <p:ph sz="quarter" idx="1"/>
          </p:nvPr>
        </p:nvSpPr>
        <p:spPr/>
        <p:txBody>
          <a:bodyPr>
            <a:normAutofit/>
          </a:bodyPr>
          <a:lstStyle/>
          <a:p>
            <a:pPr>
              <a:buSzPct val="100000"/>
              <a:buFont typeface="Wingdings" pitchFamily="2" charset="2"/>
              <a:buChar char="§"/>
            </a:pPr>
            <a:r>
              <a:rPr lang="en-US" sz="2000" dirty="0" smtClean="0">
                <a:latin typeface="Verdana" pitchFamily="34" charset="0"/>
              </a:rPr>
              <a:t>Develop a clear, strategic introduction to provide context for the presentation.</a:t>
            </a:r>
          </a:p>
          <a:p>
            <a:pPr>
              <a:buSzPct val="100000"/>
              <a:buFont typeface="Wingdings" pitchFamily="2" charset="2"/>
              <a:buChar char="§"/>
            </a:pPr>
            <a:r>
              <a:rPr lang="en-US" sz="2000" dirty="0" smtClean="0">
                <a:latin typeface="Verdana" pitchFamily="34" charset="0"/>
              </a:rPr>
              <a:t>Develop an agenda or outline slide to provide a roadmap for the presentation.</a:t>
            </a:r>
          </a:p>
          <a:p>
            <a:pPr>
              <a:buSzPct val="100000"/>
              <a:buFont typeface="Wingdings" pitchFamily="2" charset="2"/>
              <a:buChar char="§"/>
            </a:pPr>
            <a:r>
              <a:rPr lang="en-US" sz="2000" dirty="0" smtClean="0">
                <a:latin typeface="Verdana" pitchFamily="34" charset="0"/>
              </a:rPr>
              <a:t>Group relevant pieces of information together.</a:t>
            </a:r>
          </a:p>
          <a:p>
            <a:pPr>
              <a:buSzPct val="100000"/>
              <a:buFont typeface="Wingdings" pitchFamily="2" charset="2"/>
              <a:buChar char="§"/>
            </a:pPr>
            <a:r>
              <a:rPr lang="en-US" sz="2000" dirty="0" smtClean="0">
                <a:latin typeface="Verdana" pitchFamily="34" charset="0"/>
              </a:rPr>
              <a:t>Integrate legends and keys with charts and tables.</a:t>
            </a:r>
          </a:p>
          <a:p>
            <a:pPr>
              <a:buSzPct val="100000"/>
              <a:buFont typeface="Wingdings" pitchFamily="2" charset="2"/>
              <a:buChar char="§"/>
            </a:pPr>
            <a:r>
              <a:rPr lang="en-US" sz="2000" dirty="0" smtClean="0">
                <a:latin typeface="Verdana" pitchFamily="34" charset="0"/>
              </a:rPr>
              <a:t>Organize slides in logical order.</a:t>
            </a:r>
          </a:p>
          <a:p>
            <a:pPr>
              <a:buSzPct val="100000"/>
              <a:buFont typeface="Wingdings" pitchFamily="2" charset="2"/>
              <a:buChar char="§"/>
            </a:pPr>
            <a:r>
              <a:rPr lang="en-US" sz="2000" dirty="0" smtClean="0">
                <a:latin typeface="Verdana" pitchFamily="34" charset="0"/>
              </a:rPr>
              <a:t>Present one concept or idea per slide.</a:t>
            </a:r>
          </a:p>
          <a:p>
            <a:pPr>
              <a:buSzPct val="100000"/>
              <a:buFont typeface="Wingdings" pitchFamily="2" charset="2"/>
              <a:buChar char="§"/>
            </a:pPr>
            <a:r>
              <a:rPr lang="en-US" sz="2000" dirty="0" smtClean="0">
                <a:latin typeface="Verdana" pitchFamily="34" charset="0"/>
              </a:rPr>
              <a:t>Use only one conclusion slide to recap main ideas.</a:t>
            </a:r>
          </a:p>
          <a:p>
            <a:pPr>
              <a:buSzPct val="100000"/>
              <a:buFont typeface="Wingdings" pitchFamily="2" charset="2"/>
              <a:buChar char="§"/>
            </a:pPr>
            <a:endParaRPr lang="en-US" sz="2000" dirty="0">
              <a:latin typeface="Verdan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Verdana" pitchFamily="34" charset="0"/>
              </a:rPr>
              <a:t>Audience</a:t>
            </a:r>
            <a:endParaRPr lang="en-US" sz="3600" b="1" dirty="0">
              <a:latin typeface="Verdana" pitchFamily="34" charset="0"/>
            </a:endParaRPr>
          </a:p>
        </p:txBody>
      </p:sp>
      <p:sp>
        <p:nvSpPr>
          <p:cNvPr id="3" name="Content Placeholder 2"/>
          <p:cNvSpPr>
            <a:spLocks noGrp="1"/>
          </p:cNvSpPr>
          <p:nvPr>
            <p:ph sz="quarter" idx="1"/>
          </p:nvPr>
        </p:nvSpPr>
        <p:spPr>
          <a:xfrm>
            <a:off x="612648" y="1600200"/>
            <a:ext cx="8153400" cy="2133600"/>
          </a:xfrm>
        </p:spPr>
        <p:txBody>
          <a:bodyPr>
            <a:normAutofit/>
          </a:bodyPr>
          <a:lstStyle/>
          <a:p>
            <a:pPr>
              <a:buSzPct val="100000"/>
              <a:buFont typeface="Wingdings" pitchFamily="2" charset="2"/>
              <a:buChar char="§"/>
            </a:pPr>
            <a:r>
              <a:rPr lang="en-US" sz="2000" dirty="0" smtClean="0">
                <a:latin typeface="Verdana" pitchFamily="34" charset="0"/>
              </a:rPr>
              <a:t>Present information at language level of intended audience.</a:t>
            </a:r>
          </a:p>
          <a:p>
            <a:pPr>
              <a:buSzPct val="100000"/>
              <a:buFont typeface="Wingdings" pitchFamily="2" charset="2"/>
              <a:buChar char="§"/>
            </a:pPr>
            <a:r>
              <a:rPr lang="en-US" sz="2000" dirty="0" smtClean="0">
                <a:latin typeface="Verdana" pitchFamily="34" charset="0"/>
              </a:rPr>
              <a:t>Do not use jargon or field-specific language.</a:t>
            </a:r>
          </a:p>
          <a:p>
            <a:pPr>
              <a:buSzPct val="100000"/>
              <a:buFont typeface="Wingdings" pitchFamily="2" charset="2"/>
              <a:buChar char="§"/>
            </a:pPr>
            <a:r>
              <a:rPr lang="en-US" sz="2000" dirty="0" smtClean="0">
                <a:latin typeface="Verdana" pitchFamily="34" charset="0"/>
              </a:rPr>
              <a:t>Follow the 70% rule—If it does not apply to 70% of your audience, present it to individuals at a different time. </a:t>
            </a:r>
          </a:p>
          <a:p>
            <a:pPr>
              <a:buSzPct val="100000"/>
              <a:buFont typeface="Wingdings" pitchFamily="2" charset="2"/>
              <a:buChar char="§"/>
            </a:pPr>
            <a:endParaRPr lang="en-US" sz="2000" dirty="0">
              <a:latin typeface="Verdana" pitchFamily="34" charset="0"/>
            </a:endParaRPr>
          </a:p>
        </p:txBody>
      </p:sp>
      <p:pic>
        <p:nvPicPr>
          <p:cNvPr id="6" name="Picture 5" descr="audience.gif"/>
          <p:cNvPicPr>
            <a:picLocks noChangeAspect="1"/>
          </p:cNvPicPr>
          <p:nvPr/>
        </p:nvPicPr>
        <p:blipFill>
          <a:blip r:embed="rId2" cstate="print"/>
          <a:stretch>
            <a:fillRect/>
          </a:stretch>
        </p:blipFill>
        <p:spPr>
          <a:xfrm>
            <a:off x="1524000" y="3514725"/>
            <a:ext cx="6010275" cy="27432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Verdana" pitchFamily="34" charset="0"/>
              </a:rPr>
              <a:t>Design</a:t>
            </a:r>
            <a:endParaRPr lang="en-US" sz="3600" b="1" dirty="0">
              <a:latin typeface="Verdana" pitchFamily="34" charset="0"/>
            </a:endParaRPr>
          </a:p>
        </p:txBody>
      </p:sp>
      <p:sp>
        <p:nvSpPr>
          <p:cNvPr id="3" name="Content Placeholder 2"/>
          <p:cNvSpPr>
            <a:spLocks noGrp="1"/>
          </p:cNvSpPr>
          <p:nvPr>
            <p:ph sz="quarter" idx="1"/>
          </p:nvPr>
        </p:nvSpPr>
        <p:spPr>
          <a:xfrm>
            <a:off x="612648" y="1600200"/>
            <a:ext cx="8153400" cy="2438400"/>
          </a:xfrm>
        </p:spPr>
        <p:txBody>
          <a:bodyPr>
            <a:normAutofit/>
          </a:bodyPr>
          <a:lstStyle/>
          <a:p>
            <a:pPr>
              <a:buSzPct val="100000"/>
              <a:buFont typeface="Wingdings" pitchFamily="2" charset="2"/>
              <a:buChar char="§"/>
            </a:pPr>
            <a:r>
              <a:rPr lang="en-US" sz="2000" dirty="0" smtClean="0">
                <a:latin typeface="Verdana" pitchFamily="34" charset="0"/>
              </a:rPr>
              <a:t>Use a consistent design throughout the presentation. </a:t>
            </a:r>
          </a:p>
          <a:p>
            <a:pPr>
              <a:buSzPct val="100000"/>
              <a:buFont typeface="Wingdings" pitchFamily="2" charset="2"/>
              <a:buChar char="§"/>
            </a:pPr>
            <a:r>
              <a:rPr lang="en-US" sz="2000" dirty="0" smtClean="0">
                <a:latin typeface="Verdana" pitchFamily="34" charset="0"/>
              </a:rPr>
              <a:t>Keep layout and other features consistent.</a:t>
            </a:r>
          </a:p>
          <a:p>
            <a:pPr>
              <a:buSzPct val="100000"/>
              <a:buFont typeface="Wingdings" pitchFamily="2" charset="2"/>
              <a:buChar char="§"/>
            </a:pPr>
            <a:r>
              <a:rPr lang="en-US" sz="2000" dirty="0" smtClean="0">
                <a:latin typeface="Verdana" pitchFamily="34" charset="0"/>
              </a:rPr>
              <a:t>Use the master slide design feature to ensure consistency.</a:t>
            </a:r>
          </a:p>
          <a:p>
            <a:pPr>
              <a:buSzPct val="100000"/>
              <a:buFont typeface="Wingdings" pitchFamily="2" charset="2"/>
              <a:buChar char="§"/>
            </a:pPr>
            <a:r>
              <a:rPr lang="en-US" sz="2000" dirty="0" smtClean="0">
                <a:latin typeface="Verdana" pitchFamily="34" charset="0"/>
              </a:rPr>
              <a:t>Use consistent horizontal and vertical alignment of slide elements throughout the presentation.</a:t>
            </a:r>
          </a:p>
          <a:p>
            <a:pPr>
              <a:buSzPct val="100000"/>
              <a:buFont typeface="Wingdings" pitchFamily="2" charset="2"/>
              <a:buChar char="§"/>
            </a:pPr>
            <a:r>
              <a:rPr lang="en-US" sz="2000" dirty="0" smtClean="0">
                <a:latin typeface="Verdana" pitchFamily="34" charset="0"/>
              </a:rPr>
              <a:t>Leave ample space around images and text.</a:t>
            </a:r>
          </a:p>
          <a:p>
            <a:pPr>
              <a:buSzPct val="100000"/>
              <a:buFont typeface="Wingdings" pitchFamily="2" charset="2"/>
              <a:buChar char="§"/>
            </a:pPr>
            <a:endParaRPr lang="en-US" sz="2000" dirty="0">
              <a:latin typeface="Verdana" pitchFamily="34" charset="0"/>
            </a:endParaRPr>
          </a:p>
        </p:txBody>
      </p:sp>
      <p:pic>
        <p:nvPicPr>
          <p:cNvPr id="5" name="Picture 4" descr="design.gif"/>
          <p:cNvPicPr>
            <a:picLocks noChangeAspect="1"/>
          </p:cNvPicPr>
          <p:nvPr/>
        </p:nvPicPr>
        <p:blipFill>
          <a:blip r:embed="rId2" cstate="print"/>
          <a:stretch>
            <a:fillRect/>
          </a:stretch>
        </p:blipFill>
        <p:spPr>
          <a:xfrm>
            <a:off x="2038350" y="4267200"/>
            <a:ext cx="4972050" cy="20193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Verdana" pitchFamily="34" charset="0"/>
              </a:rPr>
              <a:t>Images</a:t>
            </a:r>
            <a:endParaRPr lang="en-US" sz="3600" b="1" dirty="0">
              <a:latin typeface="Verdana" pitchFamily="34" charset="0"/>
            </a:endParaRPr>
          </a:p>
        </p:txBody>
      </p:sp>
      <p:sp>
        <p:nvSpPr>
          <p:cNvPr id="3" name="Content Placeholder 2"/>
          <p:cNvSpPr>
            <a:spLocks noGrp="1"/>
          </p:cNvSpPr>
          <p:nvPr>
            <p:ph sz="quarter" idx="1"/>
          </p:nvPr>
        </p:nvSpPr>
        <p:spPr>
          <a:xfrm>
            <a:off x="612648" y="1600200"/>
            <a:ext cx="8153400" cy="2133600"/>
          </a:xfrm>
        </p:spPr>
        <p:txBody>
          <a:bodyPr>
            <a:normAutofit/>
          </a:bodyPr>
          <a:lstStyle/>
          <a:p>
            <a:pPr>
              <a:buSzPct val="100000"/>
              <a:buFont typeface="Wingdings" pitchFamily="2" charset="2"/>
              <a:buChar char="§"/>
            </a:pPr>
            <a:r>
              <a:rPr lang="en-US" sz="2000" dirty="0" smtClean="0">
                <a:latin typeface="Verdana" pitchFamily="34" charset="0"/>
              </a:rPr>
              <a:t>When applicable, enhance text-only slide content by developing relevant images for your presentation.</a:t>
            </a:r>
          </a:p>
          <a:p>
            <a:pPr>
              <a:buSzPct val="100000"/>
              <a:buFont typeface="Wingdings" pitchFamily="2" charset="2"/>
              <a:buChar char="§"/>
            </a:pPr>
            <a:r>
              <a:rPr lang="en-US" sz="2000" dirty="0" smtClean="0">
                <a:latin typeface="Verdana" pitchFamily="34" charset="0"/>
              </a:rPr>
              <a:t>Do not use gratuitous graphics on each slide.</a:t>
            </a:r>
          </a:p>
          <a:p>
            <a:pPr>
              <a:buSzPct val="100000"/>
              <a:buFont typeface="Wingdings" pitchFamily="2" charset="2"/>
              <a:buChar char="§"/>
            </a:pPr>
            <a:r>
              <a:rPr lang="en-US" sz="2000" dirty="0" smtClean="0">
                <a:latin typeface="Verdana" pitchFamily="34" charset="0"/>
              </a:rPr>
              <a:t>Use animations only when needed to enhance meaning. If selected, use them sparingly and consistently.</a:t>
            </a:r>
          </a:p>
          <a:p>
            <a:pPr>
              <a:buSzPct val="100000"/>
              <a:buFont typeface="Wingdings" pitchFamily="2" charset="2"/>
              <a:buChar char="§"/>
            </a:pPr>
            <a:endParaRPr lang="en-US" sz="2000" dirty="0">
              <a:latin typeface="Verdan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Verdana" pitchFamily="34" charset="0"/>
              </a:rPr>
              <a:t>Bullets</a:t>
            </a:r>
            <a:endParaRPr lang="en-US" sz="3600" b="1" dirty="0">
              <a:latin typeface="Verdana" pitchFamily="34" charset="0"/>
            </a:endParaRPr>
          </a:p>
        </p:txBody>
      </p:sp>
      <p:sp>
        <p:nvSpPr>
          <p:cNvPr id="3" name="Content Placeholder 2"/>
          <p:cNvSpPr>
            <a:spLocks noGrp="1"/>
          </p:cNvSpPr>
          <p:nvPr>
            <p:ph sz="quarter" idx="1"/>
          </p:nvPr>
        </p:nvSpPr>
        <p:spPr>
          <a:xfrm>
            <a:off x="612648" y="1600200"/>
            <a:ext cx="8153400" cy="1371600"/>
          </a:xfrm>
        </p:spPr>
        <p:txBody>
          <a:bodyPr>
            <a:normAutofit/>
          </a:bodyPr>
          <a:lstStyle/>
          <a:p>
            <a:pPr>
              <a:buSzPct val="100000"/>
              <a:buFont typeface="Wingdings" pitchFamily="2" charset="2"/>
              <a:buChar char="§"/>
            </a:pPr>
            <a:r>
              <a:rPr lang="en-US" sz="2000" dirty="0" smtClean="0">
                <a:latin typeface="Verdana" pitchFamily="34" charset="0"/>
              </a:rPr>
              <a:t>Use bullets unless showing rank or sequence of items.</a:t>
            </a:r>
          </a:p>
          <a:p>
            <a:pPr>
              <a:buSzPct val="100000"/>
              <a:buFont typeface="Wingdings" pitchFamily="2" charset="2"/>
              <a:buChar char="§"/>
            </a:pPr>
            <a:r>
              <a:rPr lang="en-US" sz="2000" dirty="0" smtClean="0">
                <a:latin typeface="Verdana" pitchFamily="34" charset="0"/>
              </a:rPr>
              <a:t>If possible, use no more than five bullet points and eight lines of text total per slide.</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Guidelines for Effective PowerPoint Presentations&amp;quot;&quot;/&gt;&lt;property id=&quot;20307&quot; value=&quot;256&quot;/&gt;&lt;/object&gt;&lt;object type=&quot;3&quot; unique_id=&quot;10005&quot;&gt;&lt;property id=&quot;20148&quot; value=&quot;5&quot;/&gt;&lt;property id=&quot;20300&quot; value=&quot;Slide 2 - &amp;quot;Introduction&amp;quot;&quot;/&gt;&lt;property id=&quot;20307&quot; value=&quot;269&quot;/&gt;&lt;/object&gt;&lt;object type=&quot;3&quot; unique_id=&quot;10006&quot;&gt;&lt;property id=&quot;20148&quot; value=&quot;5&quot;/&gt;&lt;property id=&quot;20300&quot; value=&quot;Slide 3 - &amp;quot;Outline&amp;quot;&quot;/&gt;&lt;property id=&quot;20307&quot; value=&quot;270&quot;/&gt;&lt;/object&gt;&lt;object type=&quot;3&quot; unique_id=&quot;10007&quot;&gt;&lt;property id=&quot;20148&quot; value=&quot;5&quot;/&gt;&lt;property id=&quot;20300&quot; value=&quot;Slide 4 - &amp;quot;Writing&amp;quot;&quot;/&gt;&lt;property id=&quot;20307&quot; value=&quot;257&quot;/&gt;&lt;/object&gt;&lt;object type=&quot;3&quot; unique_id=&quot;10008&quot;&gt;&lt;property id=&quot;20148&quot; value=&quot;5&quot;/&gt;&lt;property id=&quot;20300&quot; value=&quot;Slide 5 - &amp;quot;Organization&amp;quot;&quot;/&gt;&lt;property id=&quot;20307&quot; value=&quot;258&quot;/&gt;&lt;/object&gt;&lt;object type=&quot;3&quot; unique_id=&quot;10009&quot;&gt;&lt;property id=&quot;20148&quot; value=&quot;5&quot;/&gt;&lt;property id=&quot;20300&quot; value=&quot;Slide 6 - &amp;quot;Audience&amp;quot;&quot;/&gt;&lt;property id=&quot;20307&quot; value=&quot;259&quot;/&gt;&lt;/object&gt;&lt;object type=&quot;3&quot; unique_id=&quot;10010&quot;&gt;&lt;property id=&quot;20148&quot; value=&quot;5&quot;/&gt;&lt;property id=&quot;20300&quot; value=&quot;Slide 7 - &amp;quot;Design&amp;quot;&quot;/&gt;&lt;property id=&quot;20307&quot; value=&quot;260&quot;/&gt;&lt;/object&gt;&lt;object type=&quot;3&quot; unique_id=&quot;10011&quot;&gt;&lt;property id=&quot;20148&quot; value=&quot;5&quot;/&gt;&lt;property id=&quot;20300&quot; value=&quot;Slide 8 - &amp;quot;Images&amp;quot;&quot;/&gt;&lt;property id=&quot;20307&quot; value=&quot;261&quot;/&gt;&lt;/object&gt;&lt;object type=&quot;3&quot; unique_id=&quot;10013&quot;&gt;&lt;property id=&quot;20148&quot; value=&quot;5&quot;/&gt;&lt;property id=&quot;20300&quot; value=&quot;Slide 9 - &amp;quot;Bullets&amp;quot;&quot;/&gt;&lt;property id=&quot;20307&quot; value=&quot;263&quot;/&gt;&lt;/object&gt;&lt;object type=&quot;3&quot; unique_id=&quot;10014&quot;&gt;&lt;property id=&quot;20148&quot; value=&quot;5&quot;/&gt;&lt;property id=&quot;20300&quot; value=&quot;Slide 10 - &amp;quot;Tables&amp;quot;&quot;/&gt;&lt;property id=&quot;20307&quot; value=&quot;264&quot;/&gt;&lt;/object&gt;&lt;object type=&quot;3&quot; unique_id=&quot;10016&quot;&gt;&lt;property id=&quot;20148&quot; value=&quot;5&quot;/&gt;&lt;property id=&quot;20300&quot; value=&quot;Slide 11 - &amp;quot;Font&amp;quot;&quot;/&gt;&lt;property id=&quot;20307&quot; value=&quot;266&quot;/&gt;&lt;/object&gt;&lt;object type=&quot;3&quot; unique_id=&quot;10018&quot;&gt;&lt;property id=&quot;20148&quot; value=&quot;5&quot;/&gt;&lt;property id=&quot;20300&quot; value=&quot;Slide 12 - &amp;quot;Speaker Notes&amp;quot;&quot;/&gt;&lt;property id=&quot;20307&quot; value=&quot;268&quot;/&gt;&lt;/object&gt;&lt;/object&gt;&lt;/object&gt;&lt;/database&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Custom 1">
      <a:dk1>
        <a:sysClr val="windowText" lastClr="000000"/>
      </a:dk1>
      <a:lt1>
        <a:sysClr val="window" lastClr="FFFFFF"/>
      </a:lt1>
      <a:dk2>
        <a:srgbClr val="000000"/>
      </a:dk2>
      <a:lt2>
        <a:srgbClr val="800D1E"/>
      </a:lt2>
      <a:accent1>
        <a:srgbClr val="E0D0B2"/>
      </a:accent1>
      <a:accent2>
        <a:srgbClr val="800D1E"/>
      </a:accent2>
      <a:accent3>
        <a:srgbClr val="A5AB81"/>
      </a:accent3>
      <a:accent4>
        <a:srgbClr val="D8B25C"/>
      </a:accent4>
      <a:accent5>
        <a:srgbClr val="7BA79D"/>
      </a:accent5>
      <a:accent6>
        <a:srgbClr val="968C8C"/>
      </a:accent6>
      <a:hlink>
        <a:srgbClr val="F7B615"/>
      </a:hlink>
      <a:folHlink>
        <a:srgbClr val="704404"/>
      </a:folHlink>
    </a:clrScheme>
    <a:fontScheme name="Avenir">
      <a:majorFont>
        <a:latin typeface="Avenir-Heavy"/>
        <a:ea typeface=""/>
        <a:cs typeface=""/>
      </a:majorFont>
      <a:minorFont>
        <a:latin typeface="Avenir-Book"/>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705</TotalTime>
  <Words>487</Words>
  <Application>Microsoft Macintosh PowerPoint</Application>
  <PresentationFormat>On-screen Show (4:3)</PresentationFormat>
  <Paragraphs>61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Median</vt:lpstr>
      <vt:lpstr>Guidelines for Effective PowerPoint Presentations</vt:lpstr>
      <vt:lpstr>Introduction</vt:lpstr>
      <vt:lpstr>Outline</vt:lpstr>
      <vt:lpstr>Writing</vt:lpstr>
      <vt:lpstr>Organization</vt:lpstr>
      <vt:lpstr>Audience</vt:lpstr>
      <vt:lpstr>Design</vt:lpstr>
      <vt:lpstr>Images</vt:lpstr>
      <vt:lpstr>Bullets</vt:lpstr>
      <vt:lpstr>Tables</vt:lpstr>
      <vt:lpstr>Font</vt:lpstr>
      <vt:lpstr>Speaker Notes</vt:lpstr>
    </vt:vector>
  </TitlesOfParts>
  <Company>Capella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jaustin1</dc:creator>
  <cp:lastModifiedBy>Henry</cp:lastModifiedBy>
  <cp:revision>62</cp:revision>
  <dcterms:created xsi:type="dcterms:W3CDTF">2010-08-19T16:50:53Z</dcterms:created>
  <dcterms:modified xsi:type="dcterms:W3CDTF">2023-01-09T04:58:45Z</dcterms:modified>
</cp:coreProperties>
</file>