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89" r:id="rId2"/>
    <p:sldId id="288" r:id="rId3"/>
    <p:sldId id="309" r:id="rId4"/>
    <p:sldId id="310" r:id="rId5"/>
    <p:sldId id="290" r:id="rId6"/>
    <p:sldId id="291" r:id="rId7"/>
    <p:sldId id="292" r:id="rId8"/>
    <p:sldId id="296" r:id="rId9"/>
    <p:sldId id="317" r:id="rId10"/>
    <p:sldId id="293" r:id="rId11"/>
    <p:sldId id="294" r:id="rId12"/>
    <p:sldId id="295" r:id="rId13"/>
    <p:sldId id="297" r:id="rId14"/>
    <p:sldId id="298" r:id="rId15"/>
    <p:sldId id="299" r:id="rId16"/>
    <p:sldId id="300" r:id="rId17"/>
    <p:sldId id="301" r:id="rId18"/>
    <p:sldId id="303" r:id="rId19"/>
    <p:sldId id="302" r:id="rId20"/>
    <p:sldId id="312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77777"/>
    <a:srgbClr val="29292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814900E-EBF9-EA85-5FEB-E6BA3AFA63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entury Gothic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0A9F9F4-525F-DFA8-CF10-BBC14B0F7C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24733D-722D-4989-9AF2-0566AF19025C}" type="datetimeFigureOut">
              <a:rPr lang="en-US" altLang="en-US"/>
              <a:pPr/>
              <a:t>08/01/23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41C96115-0384-240A-3658-8A04BC8F05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BCEE8728-2281-6B14-76CC-92A45613E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352064-65E5-0D08-6B80-03435D2C6D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entury Gothic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68BE5A-059E-F6C5-0A00-3C12CDC093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8FDEB1-EAEB-490D-9D14-51D79EB178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996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xmlns="" id="{1920B233-FA8C-6FE4-CF4E-A0195A3441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xmlns="" id="{44A3C721-7645-B7ED-DA76-75EBE685F9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Definition page 58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“Stockholder” theory vs. Shareholder Value</a:t>
            </a: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xmlns="" id="{C5D409D1-ACD7-6380-2DDB-3F40C60F82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00570D-A647-4E2D-AF3B-1D910D92B96E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>
            <a:extLst>
              <a:ext uri="{FF2B5EF4-FFF2-40B4-BE49-F238E27FC236}">
                <a16:creationId xmlns:a16="http://schemas.microsoft.com/office/drawing/2014/main" xmlns="" id="{861B5D1D-378E-5E7A-FB7E-949F713D66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>
            <a:extLst>
              <a:ext uri="{FF2B5EF4-FFF2-40B4-BE49-F238E27FC236}">
                <a16:creationId xmlns:a16="http://schemas.microsoft.com/office/drawing/2014/main" xmlns="" id="{8C50FDCB-A48B-4D10-6A52-7E1D614CCA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Legal—not really, per Stout; Business Judgment Rule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Normative:  Utilitarianism vs. Nozick, Rand</a:t>
            </a:r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xmlns="" id="{0E1B8669-9428-C5FB-228E-C467F0EADF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F9550A1-F3E0-4BCA-A688-2422E954BFD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xmlns="" id="{6C83D2C8-E612-8733-E592-EA33094B5D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xmlns="" id="{6EA9EAA2-7EDC-3A8C-D043-47FD0094FD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Normative—Deep Pockets</a:t>
            </a: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xmlns="" id="{CC129931-BDD7-3419-91F9-FAB09C0514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6804987-FF32-482F-97BB-FD3EA7233BAA}" type="slidenum">
              <a:rPr lang="en-US" altLang="en-US" sz="1200"/>
              <a:pPr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xmlns="" id="{4163F3F9-123E-5C58-AC7D-EDEA8BAC1E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xmlns="" id="{E2CE97BC-86F1-BE6A-F85A-B716B0C17B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Other People’s Money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xmlns="" id="{A0A31505-F051-2615-AB25-D18C10C323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5A6283-32AB-4B69-98FE-6C86905073F6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xmlns="" id="{D1146D9E-B552-2A3C-1FA2-96E2614D27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>
            <a:extLst>
              <a:ext uri="{FF2B5EF4-FFF2-40B4-BE49-F238E27FC236}">
                <a16:creationId xmlns:a16="http://schemas.microsoft.com/office/drawing/2014/main" xmlns="" id="{B42FCFD8-904E-3CE3-25A8-ABBA087DFB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Mackey IPO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Wall Street Walk</a:t>
            </a: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xmlns="" id="{3585EE71-179F-3940-C1D1-5AB392BC60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panose="020B0502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A227BE-C648-4F82-BBEF-183C2E21A1D8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971800"/>
            <a:ext cx="6934200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114800"/>
            <a:ext cx="61722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6DCAC95-EB04-6804-2A4E-732DEBB2E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CE010833-C0C4-58D8-8341-ACDC51A5E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066E9E1-6471-BAF1-CF07-5A756251C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E93E1726-5558-4A4A-B21E-83C3111557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10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90532F0-0C7A-75E2-0ED6-CAF9D2C28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9E2F262-E0F4-3DC4-3CCC-DB1DEF561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6EA5A7-3641-CF47-D503-2DE630328A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6DE2A4-88E3-4527-92F8-98012E3DD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7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F65FDBB-59B2-08C5-473A-BD8968273A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7B73E49-5B34-FEEB-C0BE-3008F74AF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7F3BD6-02E3-AB30-51C5-BE4CFC39F3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07A726-D031-4700-8828-C8DA8392BF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50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3D13D17-EBF3-F0D9-7858-AAAB23C389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2C5DFB8-F122-BCB7-51AB-23297108A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77D9B46-88E9-563B-8A56-CDF4944848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BF323-F048-46A0-84F8-7CEBBB0324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39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ECC4C51-A905-9680-0725-39E0BE05C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9876E0D-6B73-9739-0444-5AE21D1138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D0C3A16-59F2-FEB3-EA99-9557E8CB39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CA563D-C0F4-4FE7-AA90-4B5123ACBB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61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52ED6C1-68FD-1215-159A-F74AC64A9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F87E755-CA65-F8B2-3AC1-B376AFBFD7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3B1FE84-DD7E-837C-EB4E-8CF7E25AC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3AFBD-8786-4049-939C-823223D04D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56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F4605BE2-3809-0957-BCCD-1F2C55BABF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C1481C2-BCB9-6EC3-A359-9222BB71B1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8D2B3F0F-F703-925F-D99A-4D82D51845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9B099-DD52-4D00-9CED-C5F5FEB232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76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020AB20-D56C-DA52-7FB4-5CCF30E5C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5E65EDB2-61D9-5311-A5C3-33D1955A19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0227072-38EC-170D-B8C2-8BDBE1E9B5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D0F17-93F4-45B0-92B2-945A59A51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79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44DFEA32-D0A4-DB62-53B9-A7C253AB46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6B3A564-3758-6B27-FE00-5D4DFF8CE6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631B8CAF-CAF4-2A88-0760-FD28A2BEE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60EF2-1101-42B0-82ED-74748D684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4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19E9A4F-FF4F-4586-C3D3-98413C320B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165D0CA-0D75-41E3-A43F-2118FC2985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00C60DE-0E3B-5C7F-BC63-75F2B648CA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A1E643-B4F9-4267-A46F-D8156660E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66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89508BE-18AA-FF0A-AB08-4606BC849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9B26150-0760-16B8-B9B0-002692FF3D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3F3FC22-09FA-959E-8867-641A48387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EA5E82-ECD9-4600-9F2B-A82F33A2D4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89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B3E9878A-616D-9F67-E42F-91F1CC70B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FCBC6103-92FB-E7E1-87AF-CEBA18E090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94E9EE43-E2C0-6041-A038-D0FBB1BF55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51F43E1-F00D-9E95-B430-3BC4CE2998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748C4961-9A3D-1567-6FC4-13509FC198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DC05B449-E039-427A-AC6C-1F4184525C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A51FD6-15EC-5A44-924D-D7D92C2ED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Corporate Responsibility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EDFE1F4-9C36-2C4F-D392-5E1D294A4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71C49B-BA3E-C2E2-7FB9-D5741BD10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7463"/>
            <a:ext cx="8842375" cy="868362"/>
          </a:xfrm>
        </p:spPr>
        <p:txBody>
          <a:bodyPr/>
          <a:lstStyle/>
          <a:p>
            <a:pPr eaLnBrk="1" hangingPunct="1"/>
            <a:r>
              <a:rPr lang="en-US" altLang="en-US"/>
              <a:t>“Instrumental” vs. “Normative” CSR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4C6118-ED44-5404-9737-0F8487FF1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942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/>
              <a:t>Instrumental/Strategic:  How corporations should engage in CSR programs in order to maximize profits within legal and moral constraints</a:t>
            </a:r>
          </a:p>
          <a:p>
            <a:pPr eaLnBrk="1" hangingPunct="1"/>
            <a:r>
              <a:rPr lang="en-US" altLang="en-US"/>
              <a:t>Normative:  How corporations should engage in CSR programs because it’s the right or moral thing to do, even at the expense of profits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B853F-CA11-14AB-2487-618943DE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8442325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Arguments against Normative CSR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AB6FC8-5D84-6F25-9FC7-C599DBB5B159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Violates owners’ property rights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Presumes that managers have better moral skills than shareholders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Weakens management’s accountability to shareholders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Distracts management from its primary purpose</a:t>
            </a:r>
          </a:p>
          <a:p>
            <a:pPr marL="2968625" lvl="8" indent="0">
              <a:buFontTx/>
              <a:buNone/>
              <a:defRPr/>
            </a:pPr>
            <a:r>
              <a:rPr lang="en-US" dirty="0"/>
              <a:t>	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450C64-D413-5035-EAD1-73F3CC04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Impact of Normative CSR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46247A-CC69-702A-EA66-94BA81780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Going Concern:  Shareholders’ expectations are undermined, and owners of record at announcement pay for entire CSR redirection</a:t>
            </a:r>
          </a:p>
          <a:p>
            <a:pPr eaLnBrk="1" hangingPunct="1"/>
            <a:r>
              <a:rPr lang="en-US" altLang="en-US"/>
              <a:t>Startup:  Investors purchase IPO shares with full knowledge of potential for lower market price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8D99DB-735F-2505-5B4C-C864C33EC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Stakeholder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DBBD38-00F5-1C2D-71B4-889DD293F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71E6FE-374C-BFDC-B0F3-E41DDBD7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Stakeholder Theory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B00290-FDD6-4B14-736A-EEAD387E6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602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Stakeholders: “Entities significantly affected by the firm’s activity, such as employees, customers, shareholders, the community or broader society, the environment, and suppliers</a:t>
            </a:r>
            <a:r>
              <a:rPr lang="en-US" altLang="en-US" sz="2600"/>
              <a:t>”			 (Scalet)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“The debate is not </a:t>
            </a:r>
            <a:r>
              <a:rPr lang="en-US" altLang="en-US" i="1"/>
              <a:t>whether </a:t>
            </a:r>
            <a:r>
              <a:rPr lang="en-US" altLang="en-US"/>
              <a:t>manage-ment bears ethical responsibilities…[it] is about the </a:t>
            </a:r>
            <a:r>
              <a:rPr lang="en-US" altLang="en-US" i="1"/>
              <a:t>reach </a:t>
            </a:r>
            <a:r>
              <a:rPr lang="en-US" altLang="en-US"/>
              <a:t>and </a:t>
            </a:r>
            <a:r>
              <a:rPr lang="en-US" altLang="en-US" i="1"/>
              <a:t>scope</a:t>
            </a:r>
            <a:r>
              <a:rPr lang="en-US" altLang="en-US"/>
              <a:t> of these responsibilities.”	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 sz="2600"/>
              <a:t>(Scalet)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64FBB-B599-31F6-3167-C2A3F1778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Ethical Justifications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E6D067-FDD4-F609-6548-A0551D4C3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5138"/>
            <a:ext cx="8057848" cy="45132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Powerful corporations can help alleviate global inequalities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Stakeholder approach leads to greater liberty for the vulnerable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Capitalism will only be efficient if the masses buy into it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Shareholders don’t do the real “work”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Consider non-Western values:  Economic actors should pursue what is sufficient</a:t>
            </a:r>
          </a:p>
          <a:p>
            <a:pPr marL="2968625" lvl="8" indent="0">
              <a:buFontTx/>
              <a:buNone/>
              <a:defRPr/>
            </a:pPr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21908E-6366-4C88-070F-B377E2D4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The Power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0EFF92-2E67-A615-380C-A998DC24F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396288" cy="4208463"/>
          </a:xfrm>
        </p:spPr>
        <p:txBody>
          <a:bodyPr/>
          <a:lstStyle/>
          <a:p>
            <a:pPr eaLnBrk="1" hangingPunct="1"/>
            <a:r>
              <a:rPr lang="en-US" altLang="en-US" sz="2800"/>
              <a:t>A corporation’s purpose is to “use its resources to advance the interests of all those who are most affected by its corporate activities” 					</a:t>
            </a:r>
            <a:r>
              <a:rPr lang="en-US" altLang="en-US" sz="2600"/>
              <a:t>(Scalet)</a:t>
            </a:r>
          </a:p>
          <a:p>
            <a:pPr eaLnBrk="1" hangingPunct="1"/>
            <a:r>
              <a:rPr lang="en-US" altLang="en-US" sz="2800"/>
              <a:t>“With great power comes great responsibility” 				</a:t>
            </a:r>
            <a:r>
              <a:rPr lang="en-US" altLang="en-US" sz="2600"/>
              <a:t>(Scalet)</a:t>
            </a:r>
          </a:p>
          <a:p>
            <a:pPr eaLnBrk="1" hangingPunct="1"/>
            <a:r>
              <a:rPr lang="en-US" altLang="en-US" sz="2800"/>
              <a:t>“The limited capacities of government and the power and influence of corporations require that the corporations address these social problems”				 </a:t>
            </a:r>
            <a:r>
              <a:rPr lang="en-US" altLang="en-US" sz="2600"/>
              <a:t>(Scalet)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FD343D-CA36-0C67-603E-4AF07CB2E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 Key CSR 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91A7B0-DFA1-0ECE-6813-A2109122E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Repair externalities/“do no harm,” but not responsible for </a:t>
            </a:r>
            <a:r>
              <a:rPr lang="en-US" altLang="en-US" i="1"/>
              <a:t>general </a:t>
            </a:r>
            <a:r>
              <a:rPr lang="en-US" altLang="en-US"/>
              <a:t>social problems </a:t>
            </a:r>
          </a:p>
          <a:p>
            <a:pPr eaLnBrk="1" hangingPunct="1"/>
            <a:r>
              <a:rPr lang="en-US" altLang="en-US"/>
              <a:t>Advance the common good, “whether or not it’s directly related to their core business”			</a:t>
            </a:r>
            <a:r>
              <a:rPr lang="en-US" altLang="en-US" sz="2600"/>
              <a:t>(Scalet)</a:t>
            </a:r>
          </a:p>
          <a:p>
            <a:pPr eaLnBrk="1" hangingPunct="1"/>
            <a:endParaRPr lang="en-US" altLang="en-US"/>
          </a:p>
          <a:p>
            <a:pPr marL="1254125" lvl="3" indent="0" eaLnBrk="1" hangingPunct="1">
              <a:buFontTx/>
              <a:buNone/>
            </a:pPr>
            <a:r>
              <a:rPr lang="en-US" altLang="en-US"/>
              <a:t>				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D75E92-6695-B2E8-5F47-71C64715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Evidence of CSR Popularity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7D3695-95C3-6C9D-4188-F7D2D985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Socially responsible investing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CSR-related shareholder proposals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Nongovernmental organizations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Benefit corporations:  Special legal status for for-profit businesses that include social responsibility in their core mission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D289AF-A72D-0BEB-BE99-0F05C4E1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Government Intervention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8003EC-7445-B2E7-6B7B-76B73CB2F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eaLnBrk="1" hangingPunct="1"/>
            <a:r>
              <a:rPr lang="en-US" altLang="en-US" sz="3000"/>
              <a:t>Limited intervention</a:t>
            </a:r>
          </a:p>
          <a:p>
            <a:pPr lvl="1" eaLnBrk="1" hangingPunct="1"/>
            <a:r>
              <a:rPr lang="en-US" altLang="en-US"/>
              <a:t>Top-down process:  International organizations (e.g., the UN) specify norms endorsed by executives</a:t>
            </a:r>
          </a:p>
          <a:p>
            <a:pPr lvl="1" eaLnBrk="1" hangingPunct="1"/>
            <a:r>
              <a:rPr lang="en-US" altLang="en-US"/>
              <a:t>Bottom-up processes:  “Ethical norms are rewarded by the purchasing decisions of consumers and investors” 		</a:t>
            </a:r>
            <a:r>
              <a:rPr lang="en-US" altLang="en-US" sz="2600"/>
              <a:t>(Scalet)</a:t>
            </a:r>
          </a:p>
          <a:p>
            <a:pPr eaLnBrk="1" hangingPunct="1"/>
            <a:r>
              <a:rPr lang="en-US" altLang="en-US" sz="3000"/>
              <a:t>Significant intervention:  CSR as legal mandate (e.g., codetermination laws)</a:t>
            </a:r>
          </a:p>
          <a:p>
            <a:pPr eaLnBrk="1" hangingPunct="1">
              <a:buFontTx/>
              <a:buNone/>
            </a:pPr>
            <a:r>
              <a:rPr lang="en-US" altLang="en-US"/>
              <a:t>		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651174-2ED3-9B98-42B8-C64060B80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12138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Corporations:  The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BA9F0D-8AC2-6C2E-C10B-7A83FC2E2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7905750" cy="4572000"/>
          </a:xfrm>
        </p:spPr>
        <p:txBody>
          <a:bodyPr/>
          <a:lstStyle/>
          <a:p>
            <a:pPr eaLnBrk="1" hangingPunct="1"/>
            <a:r>
              <a:rPr lang="en-US" altLang="en-US" sz="2800"/>
              <a:t>Definition:  “Legal entity chartered by the state with rights and responsibilities apart from the persons running or working for the corporation” 	</a:t>
            </a:r>
            <a:r>
              <a:rPr lang="en-US" altLang="en-US" sz="2600"/>
              <a:t>(Scalet)</a:t>
            </a:r>
          </a:p>
          <a:p>
            <a:pPr eaLnBrk="1" hangingPunct="1"/>
            <a:r>
              <a:rPr lang="en-US" altLang="en-US" sz="2800"/>
              <a:t>Separation of ownership and control</a:t>
            </a:r>
          </a:p>
          <a:p>
            <a:pPr eaLnBrk="1" hangingPunct="1"/>
            <a:r>
              <a:rPr lang="en-US" altLang="en-US" sz="2800"/>
              <a:t>Shareholder rights vs. managerial discretion</a:t>
            </a:r>
            <a:endParaRPr lang="en-US" altLang="en-US" sz="280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/>
              <a:t>What are the roles and responsibilities of a corporation?</a:t>
            </a:r>
          </a:p>
          <a:p>
            <a:pPr eaLnBrk="1" hangingPunct="1"/>
            <a:endParaRPr lang="en-US" altLang="en-US">
              <a:solidFill>
                <a:srgbClr val="FF0000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0345E6-5FD5-D146-5948-14D27549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Corporate 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C1351C-0BFE-D262-21C1-0737DDB2C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Shareholder Value:  Maximize profits within the law (and morality)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Stakeholder Theory:  Advance the interests of all stakeholders (even at the expense of profit)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40771A-8A6A-E775-24ED-117B21AE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Two Perspectives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B7F163-BCDC-79A0-0381-403594A00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Shareholder Value:  Maximize profits within the law (and morality)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Stakeholder Theory:  Advance the interests of all stakeholders (even at the expense of profit)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7A9A3-18F2-010C-9EFE-5B738F214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400" dirty="0">
                <a:cs typeface="+mj-cs"/>
              </a:rPr>
              <a:t>Shareholder Value Perspective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AFFC251-536B-8F76-4492-50368A662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B71296-B174-4C24-22DC-6F41D66E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What do Shareholders Own?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FC0F2D-40FB-762D-ECE1-4F719C683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000" dirty="0">
                <a:cs typeface="+mn-cs"/>
              </a:rPr>
              <a:t>At IPO, shareholders invest in the promise of maximum shareholder value within legal and moral constraints, in exchange for taking on the firm’s residual risk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That promise stays with shares as they change from hand to hand over time</a:t>
            </a:r>
          </a:p>
          <a:p>
            <a:pPr marL="1426464" lvl="8" indent="0">
              <a:buFontTx/>
              <a:buNone/>
              <a:defRPr/>
            </a:pPr>
            <a:r>
              <a:rPr lang="en-US" dirty="0"/>
              <a:t>				</a:t>
            </a:r>
            <a:r>
              <a:rPr lang="en-US" dirty="0">
                <a:solidFill>
                  <a:srgbClr val="FFFFFF"/>
                </a:solidFill>
              </a:rPr>
              <a:t>(Easterbrook &amp; </a:t>
            </a:r>
            <a:r>
              <a:rPr lang="en-US" dirty="0" err="1">
                <a:solidFill>
                  <a:srgbClr val="FFFFFF"/>
                </a:solidFill>
              </a:rPr>
              <a:t>Fischel</a:t>
            </a:r>
            <a:r>
              <a:rPr lang="en-US" dirty="0">
                <a:solidFill>
                  <a:srgbClr val="FFFFFF"/>
                </a:solidFill>
              </a:rPr>
              <a:t>, 1991)</a:t>
            </a:r>
          </a:p>
          <a:p>
            <a:pPr eaLnBrk="1" hangingPunct="1">
              <a:defRPr/>
            </a:pPr>
            <a:endParaRPr lang="en-US" dirty="0">
              <a:solidFill>
                <a:srgbClr val="FFFFFF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9FA9AC-4649-B535-9274-1A4FACA83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Shareholder Value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7513C8-1E9A-12AA-FF6F-C9C04ADF0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Maximize profits within the law (and morality)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5CB5A0-FE30-52CF-7FCB-59D7E3DCA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8091488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Arguments for Shareholder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8C0452-F030-FC1C-3624-4D9CC301FDC5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Legal argument 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Economic imperative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Ethical justifications</a:t>
            </a:r>
          </a:p>
          <a:p>
            <a:pPr lvl="1" eaLnBrk="1" hangingPunct="1">
              <a:defRPr/>
            </a:pPr>
            <a:r>
              <a:rPr lang="en-US" dirty="0"/>
              <a:t>Efficiency—resources pulled to their most valued uses</a:t>
            </a:r>
          </a:p>
          <a:p>
            <a:pPr lvl="1" eaLnBrk="1" hangingPunct="1">
              <a:defRPr/>
            </a:pPr>
            <a:r>
              <a:rPr lang="en-US" dirty="0"/>
              <a:t>Liberty—individuals are free to participate or not</a:t>
            </a:r>
          </a:p>
          <a:p>
            <a:pPr marL="2625725" lvl="7" indent="0">
              <a:buFontTx/>
              <a:buNone/>
              <a:defRPr/>
            </a:pPr>
            <a:r>
              <a:rPr lang="en-US" dirty="0"/>
              <a:t>		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5302C2-C0AE-1C93-20D2-78BB66CC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Challenges to Shareholder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0CDF0F-B1C4-2052-8429-B4A84A05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3000" dirty="0">
                <a:cs typeface="+mn-cs"/>
              </a:rPr>
              <a:t>Difficult to rely on self-interested businesspeople to act on others’ behalf (including shareholders’); market mechanisms are required to rein them in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Shareholder value proponents think that corporate responsibility lies in devising effective corporate governance mechanisms to protect the long-term interests of shareholders</a:t>
            </a:r>
          </a:p>
          <a:p>
            <a:pPr marL="2281237" lvl="6" indent="0">
              <a:buFontTx/>
              <a:buNone/>
              <a:defRPr/>
            </a:pPr>
            <a:r>
              <a:rPr lang="en-US" sz="3000" dirty="0"/>
              <a:t>				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DF01E5-AE2E-4717-FFCD-C4AB41155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Corporate </a:t>
            </a:r>
            <a:r>
              <a:rPr lang="en-US" i="1" dirty="0">
                <a:cs typeface="+mj-cs"/>
              </a:rPr>
              <a:t>Social </a:t>
            </a:r>
            <a:r>
              <a:rPr lang="en-US" dirty="0">
                <a:cs typeface="+mj-cs"/>
              </a:rPr>
              <a:t>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EC9A0C-6945-3CB4-C84A-04E6AE25A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“Commitment to corporate actions beyond maximizing profits within the law” (and morality) 			</a:t>
            </a:r>
            <a:r>
              <a:rPr lang="en-US" altLang="en-US" sz="2600"/>
              <a:t>(Scalet)</a:t>
            </a:r>
          </a:p>
          <a:p>
            <a:pPr eaLnBrk="1" hangingPunct="1"/>
            <a:endParaRPr lang="en-US" altLang="en-US"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ck and white design template">
  <a:themeElements>
    <a:clrScheme name="Black and white design template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ck and white design template">
      <a:majorFont>
        <a:latin typeface="Century Gothic"/>
        <a:ea typeface="ＭＳ Ｐゴシック"/>
        <a:cs typeface=""/>
      </a:majorFont>
      <a:minorFont>
        <a:latin typeface="Century Gothic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Gothic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Gothic" charset="0"/>
            <a:ea typeface="ＭＳ Ｐゴシック" charset="0"/>
          </a:defRPr>
        </a:defPPr>
      </a:lstStyle>
    </a:lnDef>
  </a:objectDefaults>
  <a:extraClrSchemeLst>
    <a:extraClrScheme>
      <a:clrScheme name="Black and whit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and whit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and whit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and white design template</Template>
  <TotalTime>11011</TotalTime>
  <Words>650</Words>
  <Application>Microsoft Macintosh PowerPoint</Application>
  <PresentationFormat>On-screen Show (4:3)</PresentationFormat>
  <Paragraphs>88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Black and white design template</vt:lpstr>
      <vt:lpstr>Corporate Responsibility</vt:lpstr>
      <vt:lpstr>Corporations:  The Fundamentals</vt:lpstr>
      <vt:lpstr>Two Perspectives</vt:lpstr>
      <vt:lpstr>Shareholder Value Perspective</vt:lpstr>
      <vt:lpstr>What do Shareholders Own?</vt:lpstr>
      <vt:lpstr>Shareholder Value Perspective</vt:lpstr>
      <vt:lpstr>Arguments for Shareholder Value</vt:lpstr>
      <vt:lpstr>Challenges to Shareholder Value</vt:lpstr>
      <vt:lpstr>Corporate Social Responsibility</vt:lpstr>
      <vt:lpstr>“Instrumental” vs. “Normative” CSR</vt:lpstr>
      <vt:lpstr>Arguments against Normative CSR</vt:lpstr>
      <vt:lpstr>Impact of Normative CSR </vt:lpstr>
      <vt:lpstr>Stakeholder Theory</vt:lpstr>
      <vt:lpstr>Stakeholder Theory </vt:lpstr>
      <vt:lpstr>Ethical Justifications</vt:lpstr>
      <vt:lpstr>The Power Argument</vt:lpstr>
      <vt:lpstr>A Key CSR Distinction</vt:lpstr>
      <vt:lpstr>Evidence of CSR Popularity</vt:lpstr>
      <vt:lpstr>Government Intervention </vt:lpstr>
      <vt:lpstr>Corporate Responsibility</vt:lpstr>
    </vt:vector>
  </TitlesOfParts>
  <Manager/>
  <Company>San Diego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Decision-making in Business</dc:title>
  <dc:subject/>
  <dc:creator>Lori Ryan</dc:creator>
  <cp:keywords/>
  <dc:description/>
  <cp:lastModifiedBy>Henry</cp:lastModifiedBy>
  <cp:revision>30</cp:revision>
  <cp:lastPrinted>1601-01-01T00:00:00Z</cp:lastPrinted>
  <dcterms:created xsi:type="dcterms:W3CDTF">2007-07-23T17:44:17Z</dcterms:created>
  <dcterms:modified xsi:type="dcterms:W3CDTF">2023-01-08T06:50:42Z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TC010900191033</vt:lpwstr>
  </property>
</Properties>
</file>