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82" r:id="rId2"/>
    <p:sldId id="285" r:id="rId3"/>
    <p:sldId id="283" r:id="rId4"/>
    <p:sldId id="281" r:id="rId5"/>
    <p:sldId id="269" r:id="rId6"/>
    <p:sldId id="276" r:id="rId7"/>
    <p:sldId id="270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77777"/>
    <a:srgbClr val="29292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616FE-75B5-9C45-BF86-DD755F45A417}" type="datetimeFigureOut">
              <a:rPr lang="en-US" smtClean="0"/>
              <a:t>08/01/23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6BB54-8971-CE43-B2A9-CBD47BFBA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97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971800"/>
            <a:ext cx="69342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114800"/>
            <a:ext cx="61722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2EAF1C-DDEA-2543-89FF-5B7A4B637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5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527D5-CA67-7F4B-91AD-B23A2E39C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0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0CE9-E10F-554B-A87F-DAEEE384C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C46A9-C52F-7D43-AA0F-9996DAC76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5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E166A-D0AF-5540-B6DD-46249AF02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F7CC9-8753-FB4F-A7EF-395AAA88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0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12DAA-D05C-0E4F-AC4B-9282E19B1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4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C2AAD-F233-9348-842B-173819233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7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6B875-A717-3A47-AC31-ACE20344F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6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81B84-B462-0241-9AA3-5732285E8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0CFAC-C97D-CA44-B622-DC1019EA9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6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0577584-F4A6-BF4F-8DDC-0C5D4CB65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362200" y="2971800"/>
            <a:ext cx="6934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100" dirty="0">
                <a:cs typeface="+mj-cs"/>
              </a:rPr>
              <a:t>Making Moral Judgments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	</a:t>
            </a:r>
          </a:p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Integrative Social Contract Theory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Decision rule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Action does not violate a global </a:t>
            </a:r>
            <a:r>
              <a:rPr lang="en-US" sz="2400" dirty="0" err="1"/>
              <a:t>hypernorm</a:t>
            </a:r>
            <a:r>
              <a:rPr lang="en-US" sz="2400" dirty="0"/>
              <a:t> or local authentic norm</a:t>
            </a: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Biggest pro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Adapts to variations in local norms within some global limits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Biggest cons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Local norms are vague and may give actors too much flexibility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Levis Strauss and underage workers in Bangladesh</a:t>
            </a:r>
          </a:p>
        </p:txBody>
      </p:sp>
    </p:spTree>
    <p:extLst>
      <p:ext uri="{BB962C8B-B14F-4D97-AF65-F5344CB8AC3E}">
        <p14:creationId xmlns:p14="http://schemas.microsoft.com/office/powerpoint/2010/main" val="369461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524000" y="1676400"/>
            <a:ext cx="563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  <a:cs typeface="+mn-cs"/>
              </a:rPr>
              <a:t>CHARACTERISTICS OF INDIVIDUALS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981200" y="2133600"/>
            <a:ext cx="2613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Cognitive Biases</a:t>
            </a:r>
          </a:p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Individual Differences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371600" y="5105400"/>
            <a:ext cx="624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  <a:cs typeface="+mn-cs"/>
              </a:rPr>
              <a:t>CHARACTERISTICS OF ORGANIZATIONS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752600" y="5486400"/>
            <a:ext cx="430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Group and Organizational Pressures</a:t>
            </a:r>
          </a:p>
          <a:p>
            <a:pPr>
              <a:defRPr/>
            </a:pPr>
            <a:r>
              <a:rPr lang="en-US" sz="2000">
                <a:latin typeface="Arial" charset="0"/>
                <a:cs typeface="+mn-cs"/>
              </a:rPr>
              <a:t>Organizational Culture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854075" y="324643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854075" y="4694238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914400" y="3810000"/>
            <a:ext cx="2066925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 dirty="0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 dirty="0">
                <a:latin typeface="Times New Roman" charset="0"/>
                <a:cs typeface="+mn-cs"/>
              </a:rPr>
              <a:t>AWARENESS</a:t>
            </a: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987675" y="40846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3810000" y="3840163"/>
            <a:ext cx="1928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JUDGMENT</a:t>
            </a:r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5730875" y="408463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6400800" y="3840163"/>
            <a:ext cx="1844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ETHICAL</a:t>
            </a:r>
          </a:p>
          <a:p>
            <a:pPr>
              <a:defRPr/>
            </a:pPr>
            <a:r>
              <a:rPr lang="en-US" sz="2400" b="1">
                <a:latin typeface="Times New Roman" charset="0"/>
                <a:cs typeface="+mn-cs"/>
              </a:rPr>
              <a:t>BEHAVIOR</a:t>
            </a: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3978275" y="4694238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3962400" y="2819400"/>
            <a:ext cx="15875" cy="42703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473075" y="3322638"/>
            <a:ext cx="780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lvl="1">
              <a:defRPr/>
            </a:pPr>
            <a:r>
              <a:rPr lang="en-US" sz="2400" b="1" i="1">
                <a:solidFill>
                  <a:srgbClr val="000066"/>
                </a:solidFill>
                <a:latin typeface="Times New Roman" charset="0"/>
                <a:cs typeface="+mn-cs"/>
              </a:rPr>
              <a:t>Process of Individual Ethical Decision-Making Behavior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8245475" y="3246438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854075" y="3246438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712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Moral decision-making process</a:t>
            </a: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  <p:sp>
        <p:nvSpPr>
          <p:cNvPr id="8211" name="TextBox 1"/>
          <p:cNvSpPr txBox="1">
            <a:spLocks noChangeArrowheads="1"/>
          </p:cNvSpPr>
          <p:nvPr/>
        </p:nvSpPr>
        <p:spPr bwMode="auto">
          <a:xfrm>
            <a:off x="5791200" y="5943600"/>
            <a:ext cx="2820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r>
              <a:rPr lang="en-US" sz="1800"/>
              <a:t>(Treviño &amp; Nelson, 2017)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Approaches to moral judgment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Utilitarianism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Rights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Justice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Objectivism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Integrative Social Contract Theory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Ethic of Care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7463"/>
            <a:ext cx="8201025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Six ethical decision-making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94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000" dirty="0">
                <a:cs typeface="+mn-cs"/>
              </a:rPr>
              <a:t>Utilitarianism:  </a:t>
            </a:r>
            <a:r>
              <a:rPr lang="en-US" sz="2800" dirty="0">
                <a:cs typeface="+mn-cs"/>
              </a:rPr>
              <a:t>Maximize the Common Good</a:t>
            </a:r>
            <a:endParaRPr lang="en-US" sz="2800" u="sng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Rights:  </a:t>
            </a:r>
            <a:r>
              <a:rPr lang="en-US" sz="2800" dirty="0">
                <a:cs typeface="+mn-cs"/>
              </a:rPr>
              <a:t>Freedom from Force and Fraud</a:t>
            </a:r>
            <a:endParaRPr lang="en-US" sz="2800" u="sng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Justice:  </a:t>
            </a:r>
            <a:r>
              <a:rPr lang="en-US" sz="2800" dirty="0">
                <a:cs typeface="+mn-cs"/>
              </a:rPr>
              <a:t>Greatest Benefit to the Least Advantaged</a:t>
            </a:r>
            <a:endParaRPr lang="en-US" sz="2800" u="sng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Objectivism:  </a:t>
            </a:r>
            <a:r>
              <a:rPr lang="en-US" sz="2800" dirty="0">
                <a:cs typeface="+mn-cs"/>
              </a:rPr>
              <a:t>Rationality and Man qua Man</a:t>
            </a:r>
            <a:endParaRPr lang="en-US" sz="2800" u="sng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Integrative Social Contracts Theory:  </a:t>
            </a:r>
            <a:r>
              <a:rPr lang="en-US" sz="2800" dirty="0" err="1">
                <a:cs typeface="+mn-cs"/>
              </a:rPr>
              <a:t>Hypernorms</a:t>
            </a:r>
            <a:r>
              <a:rPr lang="en-US" sz="2800" dirty="0">
                <a:cs typeface="+mn-cs"/>
              </a:rPr>
              <a:t> and Authentic Norms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Ethic of Care:  </a:t>
            </a:r>
            <a:r>
              <a:rPr lang="en-US" sz="2800" dirty="0">
                <a:cs typeface="+mn-cs"/>
              </a:rPr>
              <a:t>Relationships and Dialogue</a:t>
            </a:r>
          </a:p>
          <a:p>
            <a:pPr marL="0" indent="0" eaLnBrk="1" hangingPunct="1">
              <a:buFontTx/>
              <a:buNone/>
              <a:defRPr/>
            </a:pPr>
            <a:endParaRPr lang="en-US" sz="2800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Utilitarianism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Decision rule </a:t>
            </a:r>
          </a:p>
          <a:p>
            <a:pPr lvl="1" eaLnBrk="1" hangingPunct="1">
              <a:defRPr/>
            </a:pPr>
            <a:r>
              <a:rPr lang="en-US" dirty="0"/>
              <a:t>Maximize the common good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Biggest pro</a:t>
            </a:r>
          </a:p>
          <a:p>
            <a:pPr lvl="1" eaLnBrk="1" hangingPunct="1">
              <a:defRPr/>
            </a:pPr>
            <a:r>
              <a:rPr lang="en-US" dirty="0"/>
              <a:t>Replaces partiality with science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Biggest con</a:t>
            </a:r>
          </a:p>
          <a:p>
            <a:pPr lvl="1" eaLnBrk="1" hangingPunct="1">
              <a:defRPr/>
            </a:pPr>
            <a:r>
              <a:rPr lang="en-US" dirty="0"/>
              <a:t>The means 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matter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Example</a:t>
            </a:r>
          </a:p>
          <a:p>
            <a:pPr lvl="1" eaLnBrk="1" hangingPunct="1">
              <a:defRPr/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The Ones who Walk Away from </a:t>
            </a:r>
            <a:r>
              <a:rPr lang="en-US" dirty="0" err="1"/>
              <a:t>Omelas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Robert </a:t>
            </a:r>
            <a:r>
              <a:rPr lang="en-US" dirty="0" err="1">
                <a:cs typeface="+mj-cs"/>
              </a:rPr>
              <a:t>Nozick</a:t>
            </a:r>
            <a:r>
              <a:rPr lang="ja-JP" altLang="en-US" dirty="0">
                <a:latin typeface="Arial"/>
                <a:cs typeface="+mj-cs"/>
              </a:rPr>
              <a:t>’</a:t>
            </a:r>
            <a:r>
              <a:rPr lang="en-US" dirty="0">
                <a:cs typeface="+mj-cs"/>
              </a:rPr>
              <a:t>s Rights Theory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Decision rule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Freedom from force and fraud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Biggest pro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Virtually complete freedom of action with minimal government intrusion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Biggest con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Disregard for the interests of others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Example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Certain </a:t>
            </a:r>
            <a:r>
              <a:rPr lang="ja-JP" altLang="en-US" dirty="0"/>
              <a:t>“</a:t>
            </a:r>
            <a:r>
              <a:rPr lang="en-US" dirty="0"/>
              <a:t>payday loan</a:t>
            </a:r>
            <a:r>
              <a:rPr lang="ja-JP" altLang="en-US" dirty="0"/>
              <a:t>”</a:t>
            </a:r>
            <a:r>
              <a:rPr lang="en-US" dirty="0"/>
              <a:t> providers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John Rawls</a:t>
            </a:r>
            <a:r>
              <a:rPr lang="ja-JP" altLang="en-US">
                <a:latin typeface="Arial"/>
                <a:cs typeface="+mj-cs"/>
              </a:rPr>
              <a:t>’</a:t>
            </a:r>
            <a:r>
              <a:rPr lang="en-US">
                <a:cs typeface="+mj-cs"/>
              </a:rPr>
              <a:t> Theory of Justice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Decision rule</a:t>
            </a:r>
          </a:p>
          <a:p>
            <a:pPr lvl="1" eaLnBrk="1" hangingPunct="1">
              <a:defRPr/>
            </a:pPr>
            <a:r>
              <a:rPr lang="en-US"/>
              <a:t>Greatest benefit to the least advantaged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Biggest pro</a:t>
            </a:r>
          </a:p>
          <a:p>
            <a:pPr lvl="1" eaLnBrk="1" hangingPunct="1">
              <a:defRPr/>
            </a:pPr>
            <a:r>
              <a:rPr lang="ja-JP" altLang="en-US">
                <a:latin typeface="Arial"/>
              </a:rPr>
              <a:t>“</a:t>
            </a:r>
            <a:r>
              <a:rPr lang="en-US"/>
              <a:t>Unbiased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approach to social justice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Biggest con</a:t>
            </a:r>
          </a:p>
          <a:p>
            <a:pPr lvl="1" eaLnBrk="1" hangingPunct="1">
              <a:defRPr/>
            </a:pPr>
            <a:r>
              <a:rPr lang="en-US"/>
              <a:t>Denies free will, meritocracy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Example</a:t>
            </a:r>
          </a:p>
          <a:p>
            <a:pPr lvl="1" eaLnBrk="1" hangingPunct="1">
              <a:defRPr/>
            </a:pPr>
            <a:r>
              <a:rPr lang="en-US"/>
              <a:t>Ben and Jerry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Ice Cream</a:t>
            </a:r>
          </a:p>
          <a:p>
            <a:pPr eaLnBrk="1" hangingPunct="1">
              <a:defRPr/>
            </a:pPr>
            <a:endParaRPr lang="en-US">
              <a:cs typeface="+mn-cs"/>
            </a:endParaRPr>
          </a:p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Objectivism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Decision rule </a:t>
            </a:r>
          </a:p>
          <a:p>
            <a:pPr lvl="1" eaLnBrk="1" hangingPunct="1">
              <a:defRPr/>
            </a:pPr>
            <a:r>
              <a:rPr lang="en-US" dirty="0"/>
              <a:t>Be rational and be all that you can be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Biggest pro</a:t>
            </a:r>
          </a:p>
          <a:p>
            <a:pPr lvl="1" eaLnBrk="1" hangingPunct="1">
              <a:defRPr/>
            </a:pPr>
            <a:r>
              <a:rPr lang="en-US" dirty="0"/>
              <a:t>Reinforces personal responsibility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Biggest con</a:t>
            </a:r>
          </a:p>
          <a:p>
            <a:pPr lvl="1" eaLnBrk="1" hangingPunct="1">
              <a:defRPr/>
            </a:pPr>
            <a:r>
              <a:rPr lang="en-US" dirty="0"/>
              <a:t>Individualistic and judgmental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Example</a:t>
            </a:r>
          </a:p>
          <a:p>
            <a:pPr lvl="1" eaLnBrk="1" hangingPunct="1">
              <a:defRPr/>
            </a:pPr>
            <a:r>
              <a:rPr lang="en-US" dirty="0"/>
              <a:t>Motive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2399748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Ethic of care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n-cs"/>
              </a:rPr>
              <a:t>Decision rule </a:t>
            </a:r>
          </a:p>
          <a:p>
            <a:pPr lvl="1" eaLnBrk="1" hangingPunct="1">
              <a:defRPr/>
            </a:pPr>
            <a:r>
              <a:rPr lang="en-US"/>
              <a:t>Focus on relationships and responsibilities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Biggest pro</a:t>
            </a:r>
          </a:p>
          <a:p>
            <a:pPr lvl="1" eaLnBrk="1" hangingPunct="1">
              <a:defRPr/>
            </a:pPr>
            <a:r>
              <a:rPr lang="en-US"/>
              <a:t>Protects the weak and dependent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Biggest con</a:t>
            </a:r>
          </a:p>
          <a:p>
            <a:pPr lvl="1" eaLnBrk="1" hangingPunct="1">
              <a:defRPr/>
            </a:pPr>
            <a:r>
              <a:rPr lang="en-US"/>
              <a:t>Neglects justice</a:t>
            </a:r>
          </a:p>
          <a:p>
            <a:pPr eaLnBrk="1" hangingPunct="1">
              <a:defRPr/>
            </a:pPr>
            <a:r>
              <a:rPr lang="en-US">
                <a:cs typeface="+mn-cs"/>
              </a:rPr>
              <a:t>Example</a:t>
            </a:r>
          </a:p>
          <a:p>
            <a:pPr lvl="1" eaLnBrk="1" hangingPunct="1">
              <a:defRPr/>
            </a:pPr>
            <a:r>
              <a:rPr lang="en-US"/>
              <a:t>Certain small, entrepreneurial businesses</a:t>
            </a:r>
          </a:p>
        </p:txBody>
      </p:sp>
    </p:spTree>
    <p:extLst>
      <p:ext uri="{BB962C8B-B14F-4D97-AF65-F5344CB8AC3E}">
        <p14:creationId xmlns:p14="http://schemas.microsoft.com/office/powerpoint/2010/main" val="4290818506"/>
      </p:ext>
    </p:extLst>
  </p:cSld>
  <p:clrMapOvr>
    <a:masterClrMapping/>
  </p:clrMapOvr>
</p:sld>
</file>

<file path=ppt/theme/theme1.xml><?xml version="1.0" encoding="utf-8"?>
<a:theme xmlns:a="http://schemas.openxmlformats.org/drawingml/2006/main" name="Black and white design template">
  <a:themeElements>
    <a:clrScheme name="Black and white design template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ck and white design template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Gothic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Gothic" charset="0"/>
            <a:ea typeface="ＭＳ Ｐゴシック" charset="0"/>
          </a:defRPr>
        </a:defPPr>
      </a:lstStyle>
    </a:lnDef>
  </a:objectDefaults>
  <a:extraClrSchemeLst>
    <a:extraClrScheme>
      <a:clrScheme name="Black and whit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and white design template</Template>
  <TotalTime>19270</TotalTime>
  <Words>314</Words>
  <Application>Microsoft Macintosh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 and white design template</vt:lpstr>
      <vt:lpstr>Making Moral Judgments</vt:lpstr>
      <vt:lpstr>Moral decision-making process</vt:lpstr>
      <vt:lpstr>Approaches to moral judgment</vt:lpstr>
      <vt:lpstr>Six ethical decision-making rules</vt:lpstr>
      <vt:lpstr>Utilitarianism</vt:lpstr>
      <vt:lpstr>Robert Nozick’s Rights Theory</vt:lpstr>
      <vt:lpstr>John Rawls’ Theory of Justice</vt:lpstr>
      <vt:lpstr>Objectivism</vt:lpstr>
      <vt:lpstr>Ethic of care</vt:lpstr>
      <vt:lpstr>Integrative Social Contract Theory</vt:lpstr>
    </vt:vector>
  </TitlesOfParts>
  <Manager/>
  <Company>San Diego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Decision-making in Business</dc:title>
  <dc:subject/>
  <dc:creator>Lori Ryan</dc:creator>
  <cp:keywords/>
  <dc:description/>
  <cp:lastModifiedBy>Henry</cp:lastModifiedBy>
  <cp:revision>32</cp:revision>
  <cp:lastPrinted>2017-06-09T16:30:24Z</cp:lastPrinted>
  <dcterms:created xsi:type="dcterms:W3CDTF">2007-07-23T17:44:17Z</dcterms:created>
  <dcterms:modified xsi:type="dcterms:W3CDTF">2023-01-08T06:50:22Z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TC010900191033</vt:lpwstr>
  </property>
</Properties>
</file>