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6"/>
  </p:handoutMasterIdLst>
  <p:sldIdLst>
    <p:sldId id="284" r:id="rId2"/>
    <p:sldId id="275" r:id="rId3"/>
    <p:sldId id="261" r:id="rId4"/>
    <p:sldId id="259" r:id="rId5"/>
    <p:sldId id="285" r:id="rId6"/>
    <p:sldId id="277" r:id="rId7"/>
    <p:sldId id="286" r:id="rId8"/>
    <p:sldId id="263" r:id="rId9"/>
    <p:sldId id="264" r:id="rId10"/>
    <p:sldId id="272" r:id="rId11"/>
    <p:sldId id="262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77777"/>
    <a:srgbClr val="29292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616FE-75B5-9C45-BF86-DD755F45A417}" type="datetimeFigureOut">
              <a:rPr lang="en-US" smtClean="0"/>
              <a:t>08/01/23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6BB54-8971-CE43-B2A9-CBD47BFBA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97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971800"/>
            <a:ext cx="69342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114800"/>
            <a:ext cx="61722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2EAF1C-DDEA-2543-89FF-5B7A4B637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5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527D5-CA67-7F4B-91AD-B23A2E39C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0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0CE9-E10F-554B-A87F-DAEEE384C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C46A9-C52F-7D43-AA0F-9996DAC76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5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E166A-D0AF-5540-B6DD-46249AF02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8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F7CC9-8753-FB4F-A7EF-395AAA88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0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12DAA-D05C-0E4F-AC4B-9282E19B1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4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C2AAD-F233-9348-842B-173819233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7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6B875-A717-3A47-AC31-ACE20344F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6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81B84-B462-0241-9AA3-5732285E8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0CFAC-C97D-CA44-B622-DC1019EA9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6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0577584-F4A6-BF4F-8DDC-0C5D4CB65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362200" y="2971800"/>
            <a:ext cx="6934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100" dirty="0">
                <a:cs typeface="+mj-cs"/>
              </a:rPr>
              <a:t>Moral Decision-making Process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	</a:t>
            </a:r>
          </a:p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Cognitive biases	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>
                <a:cs typeface="+mn-cs"/>
              </a:rPr>
              <a:t>Thinking about integrity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Illusion of superiority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Ethics of your profession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Individual differences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Level of moral development</a:t>
            </a:r>
          </a:p>
          <a:p>
            <a:pPr lvl="1" eaLnBrk="1" hangingPunct="1">
              <a:defRPr/>
            </a:pPr>
            <a:r>
              <a:rPr lang="en-US"/>
              <a:t>Level 1: Rewards/punishments, exchanges</a:t>
            </a:r>
          </a:p>
          <a:p>
            <a:pPr lvl="1" eaLnBrk="1" hangingPunct="1">
              <a:defRPr/>
            </a:pPr>
            <a:r>
              <a:rPr lang="en-US"/>
              <a:t>Level 2: Shared norms, societal obligations</a:t>
            </a:r>
          </a:p>
          <a:p>
            <a:pPr lvl="1" eaLnBrk="1" hangingPunct="1">
              <a:defRPr/>
            </a:pPr>
            <a:r>
              <a:rPr lang="en-US"/>
              <a:t>Level 3: Principled, autonomous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Locus of control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Ego strength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Desired Moral Approbation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Arial"/>
                <a:cs typeface="+mn-cs"/>
              </a:rPr>
              <a:t>“</a:t>
            </a:r>
            <a:r>
              <a:rPr lang="en-US">
                <a:cs typeface="+mn-cs"/>
              </a:rPr>
              <a:t>Desire for moral approval from oneself or others</a:t>
            </a:r>
            <a:r>
              <a:rPr lang="ja-JP" altLang="en-US">
                <a:latin typeface="Arial"/>
                <a:cs typeface="+mn-cs"/>
              </a:rPr>
              <a:t>”</a:t>
            </a:r>
            <a:endParaRPr lang="en-US">
              <a:cs typeface="+mn-cs"/>
            </a:endParaRPr>
          </a:p>
          <a:p>
            <a:pPr eaLnBrk="1" hangingPunct="1">
              <a:defRPr/>
            </a:pPr>
            <a:r>
              <a:rPr lang="en-US">
                <a:cs typeface="+mn-cs"/>
              </a:rPr>
              <a:t>Level of desired moral approbation (DMA) is an individual difference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Study discovered three types of DMA</a:t>
            </a:r>
          </a:p>
          <a:p>
            <a:pPr lvl="1" eaLnBrk="1" hangingPunct="1">
              <a:defRPr/>
            </a:pPr>
            <a:r>
              <a:rPr lang="en-US"/>
              <a:t>DMA from Others—Praise </a:t>
            </a:r>
          </a:p>
          <a:p>
            <a:pPr lvl="1" eaLnBrk="1" hangingPunct="1">
              <a:defRPr/>
            </a:pPr>
            <a:r>
              <a:rPr lang="en-US"/>
              <a:t>DMA from Others—Blame</a:t>
            </a:r>
          </a:p>
          <a:p>
            <a:pPr lvl="1" eaLnBrk="1" hangingPunct="1">
              <a:defRPr/>
            </a:pPr>
            <a:r>
              <a:rPr lang="en-US"/>
              <a:t>DMA from the Self</a:t>
            </a:r>
          </a:p>
          <a:p>
            <a:pPr lvl="1"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>
              <a:cs typeface="+mn-cs"/>
            </a:endParaRPr>
          </a:p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>
                <a:cs typeface="+mj-cs"/>
              </a:rPr>
              <a:t>Scoring the Moral Approbation scale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>
                <a:cs typeface="+mn-cs"/>
              </a:rPr>
              <a:t>Average your responses for these 20 questions into three categories:</a:t>
            </a:r>
          </a:p>
          <a:p>
            <a:pPr marL="0" indent="0" eaLnBrk="1" hangingPunct="1">
              <a:defRPr/>
            </a:pPr>
            <a:r>
              <a:rPr lang="en-US">
                <a:cs typeface="+mn-cs"/>
              </a:rPr>
              <a:t>DMA-OP	1, 3, 5, 6, 8, 13, 16, 19, 20</a:t>
            </a:r>
          </a:p>
          <a:p>
            <a:pPr marL="0" indent="0" eaLnBrk="1" hangingPunct="1">
              <a:defRPr/>
            </a:pPr>
            <a:r>
              <a:rPr lang="en-US">
                <a:cs typeface="+mn-cs"/>
              </a:rPr>
              <a:t>DMA-OB	2, 9, 10, 12, 15, 18</a:t>
            </a:r>
          </a:p>
          <a:p>
            <a:pPr marL="0" indent="0" eaLnBrk="1" hangingPunct="1">
              <a:defRPr/>
            </a:pPr>
            <a:r>
              <a:rPr lang="en-US">
                <a:cs typeface="+mn-cs"/>
              </a:rPr>
              <a:t>DMA-S		4, 7, 11, 14, 17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>
                <a:cs typeface="+mj-cs"/>
              </a:rPr>
              <a:t>Desired Moral Approbation averages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DMA from Others—Praise		4.93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DMA from Others—Blame		4.35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DMA from the Self			5.17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524000" y="1676400"/>
            <a:ext cx="563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  <a:latin typeface="Arial" charset="0"/>
                <a:cs typeface="+mn-cs"/>
              </a:rPr>
              <a:t>CHARACTERISTICS OF INDIVIDUALS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981200" y="2133600"/>
            <a:ext cx="2613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Cognitive Biases</a:t>
            </a:r>
          </a:p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Individual Differences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371600" y="5105400"/>
            <a:ext cx="6246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  <a:latin typeface="Arial" charset="0"/>
                <a:cs typeface="+mn-cs"/>
              </a:rPr>
              <a:t>CHARACTERISTICS OF ORGANIZATIONS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752600" y="5486400"/>
            <a:ext cx="430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Group and Organizational Pressures</a:t>
            </a:r>
          </a:p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Organizational Culture</a:t>
            </a: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854075" y="3246438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854075" y="4694238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914400" y="3810000"/>
            <a:ext cx="20669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 dirty="0">
                <a:latin typeface="Times New Roman" charset="0"/>
                <a:cs typeface="+mn-cs"/>
              </a:rPr>
              <a:t>ETHICAL</a:t>
            </a:r>
          </a:p>
          <a:p>
            <a:pPr>
              <a:defRPr/>
            </a:pPr>
            <a:r>
              <a:rPr lang="en-US" sz="2400" b="1" dirty="0">
                <a:latin typeface="Times New Roman" charset="0"/>
                <a:cs typeface="+mn-cs"/>
              </a:rPr>
              <a:t>AWARENESS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2987675" y="408463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3810000" y="3840163"/>
            <a:ext cx="1928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ETHICAL</a:t>
            </a:r>
          </a:p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JUDGMENT</a:t>
            </a:r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5730875" y="408463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6400800" y="3840163"/>
            <a:ext cx="1844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ETHICAL</a:t>
            </a:r>
          </a:p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BEHAVIOR</a:t>
            </a: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3978275" y="4694238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3962400" y="2819400"/>
            <a:ext cx="15875" cy="4270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473075" y="3322638"/>
            <a:ext cx="780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lvl="1">
              <a:defRPr/>
            </a:pPr>
            <a:r>
              <a:rPr lang="en-US" sz="2400" b="1" i="1">
                <a:solidFill>
                  <a:srgbClr val="000066"/>
                </a:solidFill>
                <a:latin typeface="Times New Roman" charset="0"/>
                <a:cs typeface="+mn-cs"/>
              </a:rPr>
              <a:t>Process of Individual Ethical Decision-Making Behavior</a:t>
            </a:r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8245475" y="3246438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854075" y="3246438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2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Moral decision-making process</a:t>
            </a:r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5139" name="TextBox 1"/>
          <p:cNvSpPr txBox="1">
            <a:spLocks noChangeArrowheads="1"/>
          </p:cNvSpPr>
          <p:nvPr/>
        </p:nvSpPr>
        <p:spPr bwMode="auto">
          <a:xfrm>
            <a:off x="5791200" y="5943600"/>
            <a:ext cx="2820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r>
              <a:rPr lang="en-US" sz="1800"/>
              <a:t>(Treviño &amp; Nelson, 2017)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Moral awareness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>
                <a:cs typeface="+mn-cs"/>
              </a:rPr>
              <a:t>More likely to recognize moral issue when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Peers consider it morally problematic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Moral language is used when problem is presented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Decision could cause serious harm to others</a:t>
            </a:r>
          </a:p>
          <a:p>
            <a:pPr eaLnBrk="1" hangingPunct="1">
              <a:buFontTx/>
              <a:buNone/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Sound ethical decision-making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cs typeface="+mn-cs"/>
              </a:rPr>
              <a:t>Gather the facts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cs typeface="+mn-cs"/>
              </a:rPr>
              <a:t>Define the ethical issues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cs typeface="+mn-cs"/>
              </a:rPr>
              <a:t>Identify the affected parties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cs typeface="+mn-cs"/>
              </a:rPr>
              <a:t>Identify the consequences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cs typeface="+mn-cs"/>
              </a:rPr>
              <a:t>Identify the obligations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cs typeface="+mn-cs"/>
              </a:rPr>
              <a:t>Consider your character and integrity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cs typeface="+mn-cs"/>
              </a:rPr>
              <a:t>Think creatively about potential actions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cs typeface="+mn-cs"/>
              </a:rPr>
              <a:t>Check your gut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70533" y="16764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524000" y="1676400"/>
            <a:ext cx="563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  <a:latin typeface="Arial" charset="0"/>
                <a:cs typeface="+mn-cs"/>
              </a:rPr>
              <a:t>CHARACTERISTICS OF INDIVIDUALS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981200" y="2133600"/>
            <a:ext cx="2613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Cognitive Biases</a:t>
            </a:r>
          </a:p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Individual Differences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371600" y="5105400"/>
            <a:ext cx="6246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  <a:latin typeface="Arial" charset="0"/>
                <a:cs typeface="+mn-cs"/>
              </a:rPr>
              <a:t>CHARACTERISTICS OF ORGANIZATIONS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752600" y="5486400"/>
            <a:ext cx="430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Group and Organizational Pressures</a:t>
            </a:r>
          </a:p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Organizational Culture</a:t>
            </a: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854075" y="3246438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854075" y="4694238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914400" y="3810000"/>
            <a:ext cx="20669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 dirty="0">
                <a:latin typeface="Times New Roman" charset="0"/>
                <a:cs typeface="+mn-cs"/>
              </a:rPr>
              <a:t>ETHICAL</a:t>
            </a:r>
          </a:p>
          <a:p>
            <a:pPr>
              <a:defRPr/>
            </a:pPr>
            <a:r>
              <a:rPr lang="en-US" sz="2400" b="1" dirty="0">
                <a:latin typeface="Times New Roman" charset="0"/>
                <a:cs typeface="+mn-cs"/>
              </a:rPr>
              <a:t>AWARENESS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2987675" y="408463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3810000" y="3840163"/>
            <a:ext cx="1928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ETHICAL</a:t>
            </a:r>
          </a:p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JUDGMENT</a:t>
            </a:r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5730875" y="408463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6400800" y="3840163"/>
            <a:ext cx="1844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ETHICAL</a:t>
            </a:r>
          </a:p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BEHAVIOR</a:t>
            </a: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3978275" y="4694238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3962400" y="2819400"/>
            <a:ext cx="15875" cy="4270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473075" y="3322638"/>
            <a:ext cx="780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lvl="1">
              <a:defRPr/>
            </a:pPr>
            <a:r>
              <a:rPr lang="en-US" sz="2400" b="1" i="1">
                <a:solidFill>
                  <a:srgbClr val="000066"/>
                </a:solidFill>
                <a:latin typeface="Times New Roman" charset="0"/>
                <a:cs typeface="+mn-cs"/>
              </a:rPr>
              <a:t>Process of Individual Ethical Decision-Making Behavior</a:t>
            </a:r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8245475" y="3246438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854075" y="3246438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2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Moral decision-making process</a:t>
            </a:r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8211" name="TextBox 1"/>
          <p:cNvSpPr txBox="1">
            <a:spLocks noChangeArrowheads="1"/>
          </p:cNvSpPr>
          <p:nvPr/>
        </p:nvSpPr>
        <p:spPr bwMode="auto">
          <a:xfrm>
            <a:off x="5791200" y="5943600"/>
            <a:ext cx="2820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r>
              <a:rPr lang="en-US" sz="1800"/>
              <a:t>(Treviño &amp; Nelson, 2017)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Group and organizational pressures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Group norms</a:t>
            </a:r>
          </a:p>
          <a:p>
            <a:pPr lvl="1" eaLnBrk="1" hangingPunct="1">
              <a:defRPr/>
            </a:pPr>
            <a:r>
              <a:rPr lang="en-US" dirty="0"/>
              <a:t>“Everyone’s doing it”</a:t>
            </a:r>
          </a:p>
          <a:p>
            <a:pPr lvl="1" eaLnBrk="1" hangingPunct="1">
              <a:defRPr/>
            </a:pPr>
            <a:r>
              <a:rPr lang="en-US" dirty="0"/>
              <a:t>Rationalizing unethical behavior</a:t>
            </a:r>
          </a:p>
          <a:p>
            <a:pPr lvl="1" eaLnBrk="1" hangingPunct="1">
              <a:defRPr/>
            </a:pPr>
            <a:r>
              <a:rPr lang="en-US" dirty="0"/>
              <a:t>Pressure to go along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Organizational effects</a:t>
            </a:r>
          </a:p>
          <a:p>
            <a:pPr lvl="1" eaLnBrk="1" hangingPunct="1">
              <a:defRPr/>
            </a:pPr>
            <a:r>
              <a:rPr lang="en-US" dirty="0"/>
              <a:t>Rewards and punishments</a:t>
            </a:r>
          </a:p>
          <a:p>
            <a:pPr lvl="1" eaLnBrk="1" hangingPunct="1">
              <a:defRPr/>
            </a:pPr>
            <a:r>
              <a:rPr lang="en-US" dirty="0"/>
              <a:t>Roles at work</a:t>
            </a:r>
          </a:p>
          <a:p>
            <a:pPr lvl="1" eaLnBrk="1" hangingPunct="1">
              <a:defRPr/>
            </a:pPr>
            <a:r>
              <a:rPr lang="en-US" dirty="0"/>
              <a:t>Diffusion of responsibility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cs typeface="+mn-cs"/>
            </a:endParaRPr>
          </a:p>
          <a:p>
            <a:pPr eaLnBrk="1" hangingPunct="1">
              <a:defRPr/>
            </a:pPr>
            <a:endParaRPr lang="en-US" dirty="0">
              <a:cs typeface="+mn-cs"/>
            </a:endParaRPr>
          </a:p>
          <a:p>
            <a:pPr marL="533400" indent="-533400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Organizational culture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Formal systems</a:t>
            </a:r>
          </a:p>
          <a:p>
            <a:pPr lvl="1" eaLnBrk="1" hangingPunct="1">
              <a:defRPr/>
            </a:pPr>
            <a:r>
              <a:rPr lang="en-US" dirty="0"/>
              <a:t>Selection/training</a:t>
            </a:r>
          </a:p>
          <a:p>
            <a:pPr lvl="1" eaLnBrk="1" hangingPunct="1">
              <a:defRPr/>
            </a:pPr>
            <a:r>
              <a:rPr lang="en-US" dirty="0"/>
              <a:t>Performance management</a:t>
            </a:r>
          </a:p>
          <a:p>
            <a:pPr lvl="1" eaLnBrk="1" hangingPunct="1">
              <a:defRPr/>
            </a:pPr>
            <a:r>
              <a:rPr lang="en-US" dirty="0"/>
              <a:t>Authority structure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Informal systems</a:t>
            </a:r>
          </a:p>
          <a:p>
            <a:pPr lvl="1" eaLnBrk="1" hangingPunct="1">
              <a:defRPr/>
            </a:pPr>
            <a:r>
              <a:rPr lang="en-US" dirty="0"/>
              <a:t>Role models/heroes</a:t>
            </a:r>
          </a:p>
          <a:p>
            <a:pPr lvl="1" eaLnBrk="1" hangingPunct="1">
              <a:defRPr/>
            </a:pPr>
            <a:r>
              <a:rPr lang="en-US" dirty="0"/>
              <a:t>Norms and rituals</a:t>
            </a:r>
          </a:p>
          <a:p>
            <a:pPr lvl="1" eaLnBrk="1" hangingPunct="1">
              <a:defRPr/>
            </a:pPr>
            <a:r>
              <a:rPr lang="en-US" dirty="0"/>
              <a:t>Myths and stories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Cognitive biases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>
                <a:cs typeface="+mn-cs"/>
              </a:rPr>
              <a:t>Fact gathering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Overconfidence about your knowledge of the facts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Falling into the confirmation trap</a:t>
            </a:r>
          </a:p>
          <a:p>
            <a:pPr eaLnBrk="1" hangingPunct="1">
              <a:buFontTx/>
              <a:buNone/>
              <a:defRPr/>
            </a:pPr>
            <a:r>
              <a:rPr lang="en-US">
                <a:cs typeface="+mn-cs"/>
              </a:rPr>
              <a:t>So…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Think about ways that you could be wrong</a:t>
            </a:r>
          </a:p>
          <a:p>
            <a:pPr lvl="1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534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Cognitive biases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>
                <a:cs typeface="+mn-cs"/>
              </a:rPr>
              <a:t>Looking at consequences</a:t>
            </a:r>
          </a:p>
          <a:p>
            <a:pPr eaLnBrk="1" hangingPunct="1">
              <a:defRPr/>
            </a:pPr>
            <a:r>
              <a:rPr lang="en-US" sz="2800">
                <a:cs typeface="+mn-cs"/>
              </a:rPr>
              <a:t>Reduced number of consequences</a:t>
            </a:r>
          </a:p>
          <a:p>
            <a:pPr eaLnBrk="1" hangingPunct="1">
              <a:defRPr/>
            </a:pPr>
            <a:r>
              <a:rPr lang="en-US" sz="2800">
                <a:cs typeface="+mn-cs"/>
              </a:rPr>
              <a:t>Consequences for self vs. others</a:t>
            </a:r>
          </a:p>
          <a:p>
            <a:pPr eaLnBrk="1" hangingPunct="1">
              <a:defRPr/>
            </a:pPr>
            <a:r>
              <a:rPr lang="en-US" sz="2800">
                <a:cs typeface="+mn-cs"/>
              </a:rPr>
              <a:t>Consequences as risk</a:t>
            </a:r>
          </a:p>
          <a:p>
            <a:pPr lvl="1" eaLnBrk="1" hangingPunct="1">
              <a:defRPr/>
            </a:pPr>
            <a:r>
              <a:rPr lang="en-US" sz="2400"/>
              <a:t>Illusion of optimism and illusion of control</a:t>
            </a:r>
          </a:p>
          <a:p>
            <a:pPr eaLnBrk="1" hangingPunct="1">
              <a:defRPr/>
            </a:pPr>
            <a:r>
              <a:rPr lang="en-US" sz="2800">
                <a:cs typeface="+mn-cs"/>
              </a:rPr>
              <a:t>Escalation of commitment</a:t>
            </a:r>
          </a:p>
          <a:p>
            <a:pPr eaLnBrk="1" hangingPunct="1">
              <a:buFontTx/>
              <a:buNone/>
              <a:defRPr/>
            </a:pPr>
            <a:r>
              <a:rPr lang="en-US" sz="2800">
                <a:cs typeface="+mn-cs"/>
              </a:rPr>
              <a:t>So…</a:t>
            </a:r>
          </a:p>
          <a:p>
            <a:pPr eaLnBrk="1" hangingPunct="1">
              <a:defRPr/>
            </a:pPr>
            <a:r>
              <a:rPr lang="en-US" sz="2800">
                <a:cs typeface="+mn-cs"/>
              </a:rPr>
              <a:t>Invite input, especially from those who disagree with you</a:t>
            </a:r>
          </a:p>
          <a:p>
            <a:pPr eaLnBrk="1" hangingPunct="1">
              <a:defRPr/>
            </a:pPr>
            <a:endParaRPr lang="en-US" sz="2800"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ck and white design template">
  <a:themeElements>
    <a:clrScheme name="Black and white design template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Black and white design template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entury Gothic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entury Gothic" charset="0"/>
            <a:ea typeface="ＭＳ Ｐゴシック" charset="0"/>
          </a:defRPr>
        </a:defPPr>
      </a:lstStyle>
    </a:lnDef>
  </a:objectDefaults>
  <a:extraClrSchemeLst>
    <a:extraClrScheme>
      <a:clrScheme name="Black and whit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and white design template</Template>
  <TotalTime>19266</TotalTime>
  <Words>389</Words>
  <Application>Microsoft Macintosh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Black and white design template</vt:lpstr>
      <vt:lpstr>Moral Decision-making Process</vt:lpstr>
      <vt:lpstr>Moral decision-making process</vt:lpstr>
      <vt:lpstr>Moral awareness</vt:lpstr>
      <vt:lpstr>Sound ethical decision-making</vt:lpstr>
      <vt:lpstr>Moral decision-making process</vt:lpstr>
      <vt:lpstr>Group and organizational pressures</vt:lpstr>
      <vt:lpstr>Organizational culture</vt:lpstr>
      <vt:lpstr>Cognitive biases</vt:lpstr>
      <vt:lpstr>Cognitive biases</vt:lpstr>
      <vt:lpstr>Cognitive biases </vt:lpstr>
      <vt:lpstr>Individual differences</vt:lpstr>
      <vt:lpstr>Desired Moral Approbation</vt:lpstr>
      <vt:lpstr>Scoring the Moral Approbation scale</vt:lpstr>
      <vt:lpstr>Desired Moral Approbation averages</vt:lpstr>
    </vt:vector>
  </TitlesOfParts>
  <Manager/>
  <Company>San Diego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 Decision-making in Business</dc:title>
  <dc:subject/>
  <dc:creator>Lori Ryan</dc:creator>
  <cp:keywords/>
  <dc:description/>
  <cp:lastModifiedBy>Henry</cp:lastModifiedBy>
  <cp:revision>31</cp:revision>
  <cp:lastPrinted>2017-06-09T16:30:24Z</cp:lastPrinted>
  <dcterms:created xsi:type="dcterms:W3CDTF">2007-07-23T17:44:17Z</dcterms:created>
  <dcterms:modified xsi:type="dcterms:W3CDTF">2023-01-08T06:50:01Z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TC010900191033</vt:lpwstr>
  </property>
</Properties>
</file>