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2154" autoAdjust="0"/>
  </p:normalViewPr>
  <p:slideViewPr>
    <p:cSldViewPr snapToGrid="0">
      <p:cViewPr varScale="1">
        <p:scale>
          <a:sx n="93" d="100"/>
          <a:sy n="93" d="100"/>
        </p:scale>
        <p:origin x="-212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CDD09-9577-4C03-9FCA-7739791781B0}" type="datetimeFigureOut">
              <a:rPr lang="en-US" smtClean="0"/>
              <a:t>10/01/23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86E76-F5BC-4382-95FA-033400524FEF}" type="slidenum">
              <a:rPr lang="en-US" smtClean="0"/>
              <a:t>‹#›</a:t>
            </a:fld>
            <a:endParaRPr lang="en-US"/>
          </a:p>
        </p:txBody>
      </p:sp>
    </p:spTree>
    <p:extLst>
      <p:ext uri="{BB962C8B-B14F-4D97-AF65-F5344CB8AC3E}">
        <p14:creationId xmlns:p14="http://schemas.microsoft.com/office/powerpoint/2010/main" val="1274779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clinical issue of interest in this project is medication</a:t>
            </a:r>
            <a:r>
              <a:rPr lang="en-US" baseline="0" dirty="0"/>
              <a:t> errors associated with nursing. Errors may occur in the medication preparation and administration process. Many nurses make errors during administration because they fail to follow the appropriate procedures. This is probably due to high workloads which have been associated with high risk of errors (</a:t>
            </a:r>
            <a:r>
              <a:rPr lang="en-US" baseline="0" dirty="0" err="1"/>
              <a:t>Schroers</a:t>
            </a:r>
            <a:r>
              <a:rPr lang="en-US" baseline="0" dirty="0"/>
              <a:t> et al., 2021). The proposed solution, therefore, is the barcode medication administration (BCMA) approach which is an evidence-based solution (</a:t>
            </a:r>
            <a:r>
              <a:rPr lang="en-US" baseline="0" dirty="0" err="1"/>
              <a:t>Strudwick</a:t>
            </a:r>
            <a:r>
              <a:rPr lang="en-US" baseline="0" dirty="0"/>
              <a:t> et al., 2018).</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2</a:t>
            </a:fld>
            <a:endParaRPr lang="en-US"/>
          </a:p>
        </p:txBody>
      </p:sp>
    </p:spTree>
    <p:extLst>
      <p:ext uri="{BB962C8B-B14F-4D97-AF65-F5344CB8AC3E}">
        <p14:creationId xmlns:p14="http://schemas.microsoft.com/office/powerpoint/2010/main" val="4197193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PICOT</a:t>
            </a:r>
            <a:r>
              <a:rPr lang="en-US" baseline="0" dirty="0"/>
              <a:t> question is crucial in executing a search strategy to satisfy the clinical issue and need identified earlier. To form the PICOT question, the first step was to conduct preliminary research on current practice in the organization. The second step was to specify the target population and potential solutions as practiced elsewhere or subjected to research. I then narrowed down the PICOT to compare the proposed solution as identified in the preliminary search with the current practice in the organization. The PICOT question arrived at is: Among nurses working in a nursing home (P), does the use of</a:t>
            </a:r>
          </a:p>
          <a:p>
            <a:r>
              <a:rPr lang="en-US" baseline="0" dirty="0"/>
              <a:t>BCMA (I) compared to standard care (no BCMA use) (C) reduce the rates of medication</a:t>
            </a:r>
          </a:p>
          <a:p>
            <a:r>
              <a:rPr lang="en-US" baseline="0" dirty="0"/>
              <a:t>administration errors (O) within three months (T)?</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3</a:t>
            </a:fld>
            <a:endParaRPr lang="en-US"/>
          </a:p>
        </p:txBody>
      </p:sp>
    </p:spTree>
    <p:extLst>
      <p:ext uri="{BB962C8B-B14F-4D97-AF65-F5344CB8AC3E}">
        <p14:creationId xmlns:p14="http://schemas.microsoft.com/office/powerpoint/2010/main" val="2029461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systematic search was conducted using nursing databases to find articles on the problem and solution</a:t>
            </a:r>
            <a:r>
              <a:rPr lang="en-US" baseline="0" dirty="0"/>
              <a:t> suggested in the PICOT question. The first database was the Cochrane Library. It is a reliable source of information on the effects of interventions in healthcare. The second database was the CINAHL Plus. It is also an evidence-based database including nursing and allied health. PubMed is a free search engine providing access to MEDLINE which has articles and research cutting across nursing and all medical fields. Finally, I conducted a search on Embase, a European biomedical literature database.</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4</a:t>
            </a:fld>
            <a:endParaRPr lang="en-US"/>
          </a:p>
        </p:txBody>
      </p:sp>
    </p:spTree>
    <p:extLst>
      <p:ext uri="{BB962C8B-B14F-4D97-AF65-F5344CB8AC3E}">
        <p14:creationId xmlns:p14="http://schemas.microsoft.com/office/powerpoint/2010/main" val="1858672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search produced many articles based on the PICOT question and search terms. These four systematic reviews were especially useful</a:t>
            </a:r>
            <a:r>
              <a:rPr lang="en-US" baseline="0" dirty="0"/>
              <a:t> and credible in providing evidence to support my research. the first systematic review is by Zheng et al. (2021). This review focused on automated dispensing cabinets, BCMA, and closed-loop solutions. Among studies focusing on BCMA, 3/4 identified reduction in errors but mislabeling and unreadable barcodes caused confusion and introduced errors. </a:t>
            </a:r>
            <a:r>
              <a:rPr lang="en-US" baseline="0" dirty="0" err="1"/>
              <a:t>Mohanna</a:t>
            </a:r>
            <a:r>
              <a:rPr lang="en-US" baseline="0" dirty="0"/>
              <a:t> et al. (2021) also conducted a systematic review on interventions to reduce errors in ICUs. The findings showed that although BCMA has some effectiveness, studies report mixed results and variability of BCMA outcomes. </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5</a:t>
            </a:fld>
            <a:endParaRPr lang="en-US"/>
          </a:p>
        </p:txBody>
      </p:sp>
    </p:spTree>
    <p:extLst>
      <p:ext uri="{BB962C8B-B14F-4D97-AF65-F5344CB8AC3E}">
        <p14:creationId xmlns:p14="http://schemas.microsoft.com/office/powerpoint/2010/main" val="2233761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third article is Hutton et al. (2021) which focused on BCMA and the types of errors that can be prevented. Findings from the review</a:t>
            </a:r>
            <a:r>
              <a:rPr lang="en-US" baseline="0" dirty="0"/>
              <a:t> showed that all studies identified a positive effect of BCMA on medication errors. The last article is </a:t>
            </a:r>
            <a:r>
              <a:rPr lang="en-US" baseline="0" dirty="0" err="1"/>
              <a:t>Shitu</a:t>
            </a:r>
            <a:r>
              <a:rPr lang="en-US" baseline="0" dirty="0"/>
              <a:t> et al. (2019) which investigated successful interventions to reduce medication errors. the study showed that BCMA was the most effective when implemented with computerized order entry (CPOE) system and computer-assisted prescriptions. </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6</a:t>
            </a:fld>
            <a:endParaRPr lang="en-US"/>
          </a:p>
        </p:txBody>
      </p:sp>
    </p:spTree>
    <p:extLst>
      <p:ext uri="{BB962C8B-B14F-4D97-AF65-F5344CB8AC3E}">
        <p14:creationId xmlns:p14="http://schemas.microsoft.com/office/powerpoint/2010/main" val="370924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 four articles presented here are systematic reviews, the highest level of evidence on the evidence pyramid. The systematic  reviews</a:t>
            </a:r>
            <a:r>
              <a:rPr lang="en-US" baseline="0" dirty="0"/>
              <a:t> have a strategic advantage. First, they have collated a wide range of studies and hence are more credible and  generalizable compared to lower levels of evidence. Secondly, systematic reviews have more accurate and reliable results. Also, reviews have a high level of specificity. </a:t>
            </a:r>
            <a:endParaRPr lang="en-US" dirty="0"/>
          </a:p>
        </p:txBody>
      </p:sp>
      <p:sp>
        <p:nvSpPr>
          <p:cNvPr id="4" name="Slide Number Placeholder 3"/>
          <p:cNvSpPr>
            <a:spLocks noGrp="1"/>
          </p:cNvSpPr>
          <p:nvPr>
            <p:ph type="sldNum" sz="quarter" idx="10"/>
          </p:nvPr>
        </p:nvSpPr>
        <p:spPr/>
        <p:txBody>
          <a:bodyPr/>
          <a:lstStyle/>
          <a:p>
            <a:fld id="{E1586E76-F5BC-4382-95FA-033400524FEF}" type="slidenum">
              <a:rPr lang="en-US" smtClean="0"/>
              <a:t>7</a:t>
            </a:fld>
            <a:endParaRPr lang="en-US"/>
          </a:p>
        </p:txBody>
      </p:sp>
    </p:spTree>
    <p:extLst>
      <p:ext uri="{BB962C8B-B14F-4D97-AF65-F5344CB8AC3E}">
        <p14:creationId xmlns:p14="http://schemas.microsoft.com/office/powerpoint/2010/main" val="158750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D23CE5-ED0C-493E-BD1C-FB299AB781BE}" type="datetimeFigureOut">
              <a:rPr lang="en-US" smtClean="0"/>
              <a:t>10/01/23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8A61B-81F7-4EA8-82CF-A8413CC6306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302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23CE5-ED0C-493E-BD1C-FB299AB781BE}" type="datetimeFigureOut">
              <a:rPr lang="en-US" smtClean="0"/>
              <a:t>10/01/23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31923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23CE5-ED0C-493E-BD1C-FB299AB781BE}" type="datetimeFigureOut">
              <a:rPr lang="en-US" smtClean="0"/>
              <a:t>10/01/23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307234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23CE5-ED0C-493E-BD1C-FB299AB781BE}" type="datetimeFigureOut">
              <a:rPr lang="en-US" smtClean="0"/>
              <a:t>10/01/23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2459246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D23CE5-ED0C-493E-BD1C-FB299AB781BE}" type="datetimeFigureOut">
              <a:rPr lang="en-US" smtClean="0"/>
              <a:t>10/01/23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48A61B-81F7-4EA8-82CF-A8413CC6306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26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D23CE5-ED0C-493E-BD1C-FB299AB781BE}" type="datetimeFigureOut">
              <a:rPr lang="en-US" smtClean="0"/>
              <a:t>10/01/23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34283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D23CE5-ED0C-493E-BD1C-FB299AB781BE}" type="datetimeFigureOut">
              <a:rPr lang="en-US" smtClean="0"/>
              <a:t>10/01/23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2107200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D23CE5-ED0C-493E-BD1C-FB299AB781BE}" type="datetimeFigureOut">
              <a:rPr lang="en-US" smtClean="0"/>
              <a:t>10/01/23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135485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5D23CE5-ED0C-493E-BD1C-FB299AB781BE}" type="datetimeFigureOut">
              <a:rPr lang="en-US" smtClean="0"/>
              <a:t>10/01/23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202213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5D23CE5-ED0C-493E-BD1C-FB299AB781BE}" type="datetimeFigureOut">
              <a:rPr lang="en-US" smtClean="0"/>
              <a:t>10/01/23</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548A61B-81F7-4EA8-82CF-A8413CC63067}" type="slidenum">
              <a:rPr lang="en-US" smtClean="0"/>
              <a:t>‹#›</a:t>
            </a:fld>
            <a:endParaRPr lang="en-US"/>
          </a:p>
        </p:txBody>
      </p:sp>
    </p:spTree>
    <p:extLst>
      <p:ext uri="{BB962C8B-B14F-4D97-AF65-F5344CB8AC3E}">
        <p14:creationId xmlns:p14="http://schemas.microsoft.com/office/powerpoint/2010/main" val="83546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D23CE5-ED0C-493E-BD1C-FB299AB781BE}" type="datetimeFigureOut">
              <a:rPr lang="en-US" smtClean="0"/>
              <a:t>10/01/23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48A61B-81F7-4EA8-82CF-A8413CC63067}" type="slidenum">
              <a:rPr lang="en-US" smtClean="0"/>
              <a:t>‹#›</a:t>
            </a:fld>
            <a:endParaRPr lang="en-US"/>
          </a:p>
        </p:txBody>
      </p:sp>
    </p:spTree>
    <p:extLst>
      <p:ext uri="{BB962C8B-B14F-4D97-AF65-F5344CB8AC3E}">
        <p14:creationId xmlns:p14="http://schemas.microsoft.com/office/powerpoint/2010/main" val="13402670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5D23CE5-ED0C-493E-BD1C-FB299AB781BE}" type="datetimeFigureOut">
              <a:rPr lang="en-US" smtClean="0"/>
              <a:t>10/01/23</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548A61B-81F7-4EA8-82CF-A8413CC63067}"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38868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a:t>Systematic Reviews for Evidence-Based Project</a:t>
            </a:r>
          </a:p>
        </p:txBody>
      </p:sp>
      <p:sp>
        <p:nvSpPr>
          <p:cNvPr id="3" name="Subtitle 2"/>
          <p:cNvSpPr>
            <a:spLocks noGrp="1"/>
          </p:cNvSpPr>
          <p:nvPr>
            <p:ph type="subTitle" idx="1"/>
          </p:nvPr>
        </p:nvSpPr>
        <p:spPr>
          <a:xfrm>
            <a:off x="822960" y="4680908"/>
            <a:ext cx="7543800" cy="1143000"/>
          </a:xfrm>
        </p:spPr>
        <p:txBody>
          <a:bodyPr>
            <a:normAutofit/>
          </a:bodyPr>
          <a:lstStyle/>
          <a:p>
            <a:pPr algn="ctr"/>
            <a:r>
              <a:rPr lang="en-US" b="1" dirty="0">
                <a:solidFill>
                  <a:schemeClr val="tx1"/>
                </a:solidFill>
              </a:rPr>
              <a:t>Name: Gabriela Diaz</a:t>
            </a:r>
          </a:p>
          <a:p>
            <a:pPr algn="ctr"/>
            <a:r>
              <a:rPr lang="en-US" b="1" dirty="0">
                <a:solidFill>
                  <a:schemeClr val="tx1"/>
                </a:solidFill>
              </a:rPr>
              <a:t>Date: 12/28/22</a:t>
            </a:r>
          </a:p>
        </p:txBody>
      </p:sp>
    </p:spTree>
    <p:extLst>
      <p:ext uri="{BB962C8B-B14F-4D97-AF65-F5344CB8AC3E}">
        <p14:creationId xmlns:p14="http://schemas.microsoft.com/office/powerpoint/2010/main" val="4292641761"/>
      </p:ext>
    </p:extLst>
  </p:cSld>
  <p:clrMapOvr>
    <a:masterClrMapping/>
  </p:clrMapOvr>
  <p:transition xmlns:p14="http://schemas.microsoft.com/office/powerpoint/2010/mai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Clinical Issue </a:t>
            </a:r>
          </a:p>
        </p:txBody>
      </p:sp>
      <p:sp>
        <p:nvSpPr>
          <p:cNvPr id="3" name="Content Placeholder 2"/>
          <p:cNvSpPr>
            <a:spLocks noGrp="1"/>
          </p:cNvSpPr>
          <p:nvPr>
            <p:ph idx="1"/>
          </p:nvPr>
        </p:nvSpPr>
        <p:spPr/>
        <p:txBody>
          <a:bodyPr>
            <a:normAutofit/>
          </a:bodyPr>
          <a:lstStyle/>
          <a:p>
            <a:pPr>
              <a:lnSpc>
                <a:spcPct val="150000"/>
              </a:lnSpc>
              <a:buFont typeface="Wingdings" panose="05000000000000000000" pitchFamily="2" charset="2"/>
              <a:buChar char="q"/>
            </a:pPr>
            <a:r>
              <a:rPr lang="en-US" sz="2400" b="1" dirty="0">
                <a:solidFill>
                  <a:schemeClr val="tx1"/>
                </a:solidFill>
              </a:rPr>
              <a:t>Medication errors </a:t>
            </a:r>
            <a:r>
              <a:rPr lang="en-US" sz="2400" dirty="0">
                <a:solidFill>
                  <a:schemeClr val="tx1"/>
                </a:solidFill>
              </a:rPr>
              <a:t>associated with nursing</a:t>
            </a:r>
          </a:p>
          <a:p>
            <a:pPr>
              <a:lnSpc>
                <a:spcPct val="150000"/>
              </a:lnSpc>
              <a:buFont typeface="Wingdings" panose="05000000000000000000" pitchFamily="2" charset="2"/>
              <a:buChar char="q"/>
            </a:pPr>
            <a:r>
              <a:rPr lang="en-US" sz="2400" dirty="0">
                <a:solidFill>
                  <a:schemeClr val="tx1"/>
                </a:solidFill>
              </a:rPr>
              <a:t> Occur in medication preparation &amp; administration</a:t>
            </a:r>
          </a:p>
          <a:p>
            <a:pPr>
              <a:lnSpc>
                <a:spcPct val="150000"/>
              </a:lnSpc>
              <a:buFont typeface="Wingdings" panose="05000000000000000000" pitchFamily="2" charset="2"/>
              <a:buChar char="q"/>
            </a:pPr>
            <a:r>
              <a:rPr lang="en-US" sz="2400" dirty="0">
                <a:solidFill>
                  <a:schemeClr val="tx1"/>
                </a:solidFill>
              </a:rPr>
              <a:t> </a:t>
            </a:r>
            <a:r>
              <a:rPr lang="en-US" sz="2400" b="1" dirty="0">
                <a:solidFill>
                  <a:schemeClr val="tx1"/>
                </a:solidFill>
              </a:rPr>
              <a:t>High workloads </a:t>
            </a:r>
            <a:r>
              <a:rPr lang="en-US" sz="2400" dirty="0">
                <a:solidFill>
                  <a:schemeClr val="tx1"/>
                </a:solidFill>
              </a:rPr>
              <a:t>a root cause of errors (</a:t>
            </a:r>
            <a:r>
              <a:rPr lang="en-US" sz="2400" dirty="0" err="1">
                <a:solidFill>
                  <a:schemeClr val="tx1"/>
                </a:solidFill>
              </a:rPr>
              <a:t>Schroers</a:t>
            </a:r>
            <a:r>
              <a:rPr lang="en-US" sz="2400" dirty="0">
                <a:solidFill>
                  <a:schemeClr val="tx1"/>
                </a:solidFill>
              </a:rPr>
              <a:t> et al., 2021)</a:t>
            </a:r>
          </a:p>
          <a:p>
            <a:pPr>
              <a:lnSpc>
                <a:spcPct val="150000"/>
              </a:lnSpc>
              <a:buFont typeface="Wingdings" panose="05000000000000000000" pitchFamily="2" charset="2"/>
              <a:buChar char="q"/>
            </a:pPr>
            <a:r>
              <a:rPr lang="en-US" sz="2400" dirty="0">
                <a:solidFill>
                  <a:schemeClr val="tx1"/>
                </a:solidFill>
              </a:rPr>
              <a:t> Solution- </a:t>
            </a:r>
            <a:r>
              <a:rPr lang="en-US" sz="2400" b="1" dirty="0">
                <a:solidFill>
                  <a:schemeClr val="tx1"/>
                </a:solidFill>
              </a:rPr>
              <a:t>barcode medication administration (BCMA</a:t>
            </a:r>
            <a:r>
              <a:rPr lang="en-US" sz="2400" dirty="0">
                <a:solidFill>
                  <a:schemeClr val="tx1"/>
                </a:solidFill>
              </a:rPr>
              <a:t>) an EBP solution (</a:t>
            </a:r>
            <a:r>
              <a:rPr lang="en-US" sz="2400" dirty="0" err="1">
                <a:solidFill>
                  <a:schemeClr val="tx1"/>
                </a:solidFill>
              </a:rPr>
              <a:t>Strudwick</a:t>
            </a:r>
            <a:r>
              <a:rPr lang="en-US" sz="2400" dirty="0">
                <a:solidFill>
                  <a:schemeClr val="tx1"/>
                </a:solidFill>
              </a:rPr>
              <a:t> et al., 2018)</a:t>
            </a:r>
          </a:p>
          <a:p>
            <a:pPr>
              <a:lnSpc>
                <a:spcPct val="150000"/>
              </a:lnSpc>
              <a:buFont typeface="Wingdings" panose="05000000000000000000" pitchFamily="2" charset="2"/>
              <a:buChar char="q"/>
            </a:pPr>
            <a:endParaRPr lang="en-US" sz="2400" dirty="0">
              <a:solidFill>
                <a:schemeClr val="tx1"/>
              </a:solidFill>
            </a:endParaRPr>
          </a:p>
        </p:txBody>
      </p:sp>
    </p:spTree>
    <p:extLst>
      <p:ext uri="{BB962C8B-B14F-4D97-AF65-F5344CB8AC3E}">
        <p14:creationId xmlns:p14="http://schemas.microsoft.com/office/powerpoint/2010/main" val="2193055622"/>
      </p:ext>
    </p:extLst>
  </p:cSld>
  <p:clrMapOvr>
    <a:masterClrMapping/>
  </p:clrMapOvr>
  <p:transition xmlns:p14="http://schemas.microsoft.com/office/powerpoint/2010/mai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PICOT Question </a:t>
            </a:r>
          </a:p>
        </p:txBody>
      </p:sp>
      <p:sp>
        <p:nvSpPr>
          <p:cNvPr id="3" name="Content Placeholder 2"/>
          <p:cNvSpPr>
            <a:spLocks noGrp="1"/>
          </p:cNvSpPr>
          <p:nvPr>
            <p:ph idx="1"/>
          </p:nvPr>
        </p:nvSpPr>
        <p:spPr>
          <a:xfrm>
            <a:off x="822959" y="1845734"/>
            <a:ext cx="8016241" cy="4382788"/>
          </a:xfrm>
        </p:spPr>
        <p:txBody>
          <a:bodyPr>
            <a:normAutofit lnSpcReduction="10000"/>
          </a:bodyPr>
          <a:lstStyle/>
          <a:p>
            <a:pPr>
              <a:lnSpc>
                <a:spcPct val="150000"/>
              </a:lnSpc>
              <a:buFont typeface="Arial" panose="020B0604020202020204" pitchFamily="34" charset="0"/>
              <a:buChar char="•"/>
            </a:pPr>
            <a:r>
              <a:rPr lang="en-US" sz="2400" dirty="0">
                <a:solidFill>
                  <a:schemeClr val="tx1"/>
                </a:solidFill>
              </a:rPr>
              <a:t>Conduct preliminary search on current practice </a:t>
            </a:r>
          </a:p>
          <a:p>
            <a:pPr>
              <a:lnSpc>
                <a:spcPct val="150000"/>
              </a:lnSpc>
              <a:buFont typeface="Arial" panose="020B0604020202020204" pitchFamily="34" charset="0"/>
              <a:buChar char="•"/>
            </a:pPr>
            <a:r>
              <a:rPr lang="en-US" sz="2400" dirty="0">
                <a:solidFill>
                  <a:schemeClr val="tx1"/>
                </a:solidFill>
              </a:rPr>
              <a:t>Target population &amp; potential solutions </a:t>
            </a:r>
          </a:p>
          <a:p>
            <a:pPr>
              <a:lnSpc>
                <a:spcPct val="150000"/>
              </a:lnSpc>
              <a:buFont typeface="Arial" panose="020B0604020202020204" pitchFamily="34" charset="0"/>
              <a:buChar char="•"/>
            </a:pPr>
            <a:r>
              <a:rPr lang="en-US" sz="2400" dirty="0">
                <a:solidFill>
                  <a:schemeClr val="tx1"/>
                </a:solidFill>
              </a:rPr>
              <a:t>Compare current practice &amp; proposed solution</a:t>
            </a:r>
          </a:p>
          <a:p>
            <a:pPr>
              <a:lnSpc>
                <a:spcPct val="150000"/>
              </a:lnSpc>
              <a:buFont typeface="Arial" panose="020B0604020202020204" pitchFamily="34" charset="0"/>
              <a:buChar char="•"/>
            </a:pPr>
            <a:r>
              <a:rPr lang="en-US" sz="2400" b="1" dirty="0">
                <a:solidFill>
                  <a:schemeClr val="tx1"/>
                </a:solidFill>
              </a:rPr>
              <a:t>PICOT question</a:t>
            </a:r>
            <a:r>
              <a:rPr lang="en-US" sz="2400" dirty="0">
                <a:solidFill>
                  <a:schemeClr val="tx1"/>
                </a:solidFill>
              </a:rPr>
              <a:t>: “Among nurses working in a nursing home (P), does the use of BCMA (I) compared to standard care (no BCMA use) (C) reduce the rates of medication administration errors (O) within three months (T)?”</a:t>
            </a:r>
          </a:p>
        </p:txBody>
      </p:sp>
    </p:spTree>
    <p:extLst>
      <p:ext uri="{BB962C8B-B14F-4D97-AF65-F5344CB8AC3E}">
        <p14:creationId xmlns:p14="http://schemas.microsoft.com/office/powerpoint/2010/main" val="3643321251"/>
      </p:ext>
    </p:extLst>
  </p:cSld>
  <p:clrMapOvr>
    <a:masterClrMapping/>
  </p:clrMapOvr>
  <p:transition xmlns:p14="http://schemas.microsoft.com/office/powerpoint/2010/mai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Research Databases </a:t>
            </a:r>
          </a:p>
        </p:txBody>
      </p:sp>
      <p:sp>
        <p:nvSpPr>
          <p:cNvPr id="3" name="Content Placeholder 2"/>
          <p:cNvSpPr>
            <a:spLocks noGrp="1"/>
          </p:cNvSpPr>
          <p:nvPr>
            <p:ph idx="1"/>
          </p:nvPr>
        </p:nvSpPr>
        <p:spPr/>
        <p:txBody>
          <a:bodyPr>
            <a:normAutofit/>
          </a:bodyPr>
          <a:lstStyle/>
          <a:p>
            <a:pPr>
              <a:lnSpc>
                <a:spcPct val="150000"/>
              </a:lnSpc>
              <a:buFont typeface="Arial" panose="020B0604020202020204" pitchFamily="34" charset="0"/>
              <a:buChar char="•"/>
            </a:pPr>
            <a:r>
              <a:rPr lang="en-US" sz="2400" b="1" dirty="0">
                <a:solidFill>
                  <a:schemeClr val="tx1"/>
                </a:solidFill>
              </a:rPr>
              <a:t>Cochrane Library- </a:t>
            </a:r>
            <a:r>
              <a:rPr lang="en-US" sz="2400" dirty="0">
                <a:solidFill>
                  <a:schemeClr val="tx1"/>
                </a:solidFill>
              </a:rPr>
              <a:t>information on healthcare interventions effects </a:t>
            </a:r>
          </a:p>
          <a:p>
            <a:pPr>
              <a:lnSpc>
                <a:spcPct val="150000"/>
              </a:lnSpc>
              <a:buFont typeface="Arial" panose="020B0604020202020204" pitchFamily="34" charset="0"/>
              <a:buChar char="•"/>
            </a:pPr>
            <a:r>
              <a:rPr lang="en-US" sz="2400" b="1" dirty="0">
                <a:solidFill>
                  <a:schemeClr val="tx1"/>
                </a:solidFill>
              </a:rPr>
              <a:t>CINAHL Plus- </a:t>
            </a:r>
            <a:r>
              <a:rPr lang="en-US" sz="2400" dirty="0">
                <a:solidFill>
                  <a:schemeClr val="tx1"/>
                </a:solidFill>
              </a:rPr>
              <a:t>Evidence-based database for nursing &amp; allied health</a:t>
            </a:r>
          </a:p>
          <a:p>
            <a:pPr>
              <a:lnSpc>
                <a:spcPct val="150000"/>
              </a:lnSpc>
              <a:buFont typeface="Arial" panose="020B0604020202020204" pitchFamily="34" charset="0"/>
              <a:buChar char="•"/>
            </a:pPr>
            <a:r>
              <a:rPr lang="en-US" sz="2400" dirty="0">
                <a:solidFill>
                  <a:schemeClr val="tx1"/>
                </a:solidFill>
              </a:rPr>
              <a:t> </a:t>
            </a:r>
            <a:r>
              <a:rPr lang="en-US" sz="2400" b="1" dirty="0">
                <a:solidFill>
                  <a:schemeClr val="tx1"/>
                </a:solidFill>
              </a:rPr>
              <a:t>PubMed-</a:t>
            </a:r>
            <a:r>
              <a:rPr lang="en-US" sz="2400" dirty="0">
                <a:solidFill>
                  <a:schemeClr val="tx1"/>
                </a:solidFill>
              </a:rPr>
              <a:t> search engine access to MEDLINE </a:t>
            </a:r>
          </a:p>
          <a:p>
            <a:pPr>
              <a:lnSpc>
                <a:spcPct val="150000"/>
              </a:lnSpc>
              <a:buFont typeface="Arial" panose="020B0604020202020204" pitchFamily="34" charset="0"/>
              <a:buChar char="•"/>
            </a:pPr>
            <a:r>
              <a:rPr lang="en-US" sz="2400" b="1" dirty="0">
                <a:solidFill>
                  <a:schemeClr val="tx1"/>
                </a:solidFill>
              </a:rPr>
              <a:t>Embase-</a:t>
            </a:r>
            <a:r>
              <a:rPr lang="en-US" sz="2400" dirty="0">
                <a:solidFill>
                  <a:schemeClr val="tx1"/>
                </a:solidFill>
              </a:rPr>
              <a:t> European biomedical literature database</a:t>
            </a:r>
          </a:p>
          <a:p>
            <a:pPr>
              <a:lnSpc>
                <a:spcPct val="150000"/>
              </a:lnSpc>
              <a:buFont typeface="Arial" panose="020B0604020202020204" pitchFamily="34" charset="0"/>
              <a:buChar char="•"/>
            </a:pPr>
            <a:endParaRPr lang="en-US" sz="2400" dirty="0">
              <a:solidFill>
                <a:schemeClr val="tx1"/>
              </a:solidFill>
            </a:endParaRPr>
          </a:p>
        </p:txBody>
      </p:sp>
    </p:spTree>
    <p:extLst>
      <p:ext uri="{BB962C8B-B14F-4D97-AF65-F5344CB8AC3E}">
        <p14:creationId xmlns:p14="http://schemas.microsoft.com/office/powerpoint/2010/main" val="59220101"/>
      </p:ext>
    </p:extLst>
  </p:cSld>
  <p:clrMapOvr>
    <a:masterClrMapping/>
  </p:clrMapOvr>
  <p:transition xmlns:p14="http://schemas.microsoft.com/office/powerpoint/2010/mai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Peer Reviewed Articles </a:t>
            </a:r>
          </a:p>
        </p:txBody>
      </p:sp>
      <p:sp>
        <p:nvSpPr>
          <p:cNvPr id="3" name="Content Placeholder 2"/>
          <p:cNvSpPr>
            <a:spLocks noGrp="1"/>
          </p:cNvSpPr>
          <p:nvPr>
            <p:ph idx="1"/>
          </p:nvPr>
        </p:nvSpPr>
        <p:spPr/>
        <p:txBody>
          <a:bodyPr>
            <a:normAutofit/>
          </a:bodyPr>
          <a:lstStyle/>
          <a:p>
            <a:pPr marL="457200" indent="-457200">
              <a:lnSpc>
                <a:spcPct val="150000"/>
              </a:lnSpc>
              <a:buFont typeface="+mj-lt"/>
              <a:buAutoNum type="arabicPeriod"/>
            </a:pPr>
            <a:r>
              <a:rPr lang="en-US" sz="2400" b="1" dirty="0"/>
              <a:t>Zheng et al. (2021)- </a:t>
            </a:r>
            <a:r>
              <a:rPr lang="en-US" sz="2400" dirty="0"/>
              <a:t>automated dispensing cabinets, BCMA, and closed-loop solutions</a:t>
            </a:r>
          </a:p>
          <a:p>
            <a:pPr marL="749808" lvl="1" indent="-457200">
              <a:lnSpc>
                <a:spcPct val="150000"/>
              </a:lnSpc>
            </a:pPr>
            <a:r>
              <a:rPr lang="en-US" sz="2400" dirty="0"/>
              <a:t>3/4 studies identified reduction in errors </a:t>
            </a:r>
          </a:p>
          <a:p>
            <a:pPr marL="457200" indent="-457200">
              <a:lnSpc>
                <a:spcPct val="150000"/>
              </a:lnSpc>
              <a:buFont typeface="+mj-lt"/>
              <a:buAutoNum type="arabicPeriod"/>
            </a:pPr>
            <a:r>
              <a:rPr lang="en-US" sz="2400" b="1" dirty="0" err="1"/>
              <a:t>Mohanna</a:t>
            </a:r>
            <a:r>
              <a:rPr lang="en-US" sz="2400" b="1" dirty="0"/>
              <a:t> et al. (2021)- </a:t>
            </a:r>
            <a:r>
              <a:rPr lang="en-US" sz="2400" dirty="0"/>
              <a:t>interventions to reduce errors in ICUs</a:t>
            </a:r>
          </a:p>
          <a:p>
            <a:pPr marL="749808" lvl="1" indent="-457200">
              <a:lnSpc>
                <a:spcPct val="150000"/>
              </a:lnSpc>
            </a:pPr>
            <a:r>
              <a:rPr lang="en-US" sz="2400" dirty="0"/>
              <a:t>Mixed results and variability of BCMA outcomes. </a:t>
            </a:r>
          </a:p>
        </p:txBody>
      </p:sp>
    </p:spTree>
    <p:extLst>
      <p:ext uri="{BB962C8B-B14F-4D97-AF65-F5344CB8AC3E}">
        <p14:creationId xmlns:p14="http://schemas.microsoft.com/office/powerpoint/2010/main" val="2678682748"/>
      </p:ext>
    </p:extLst>
  </p:cSld>
  <p:clrMapOvr>
    <a:masterClrMapping/>
  </p:clrMapOvr>
  <p:transition xmlns:p14="http://schemas.microsoft.com/office/powerpoint/2010/mai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Cont’d</a:t>
            </a:r>
          </a:p>
        </p:txBody>
      </p:sp>
      <p:sp>
        <p:nvSpPr>
          <p:cNvPr id="3" name="Content Placeholder 2"/>
          <p:cNvSpPr>
            <a:spLocks noGrp="1"/>
          </p:cNvSpPr>
          <p:nvPr>
            <p:ph idx="1"/>
          </p:nvPr>
        </p:nvSpPr>
        <p:spPr>
          <a:xfrm>
            <a:off x="672878" y="1832482"/>
            <a:ext cx="7843963" cy="4435796"/>
          </a:xfrm>
        </p:spPr>
        <p:txBody>
          <a:bodyPr>
            <a:normAutofit lnSpcReduction="10000"/>
          </a:bodyPr>
          <a:lstStyle/>
          <a:p>
            <a:pPr marL="0" indent="0">
              <a:lnSpc>
                <a:spcPct val="150000"/>
              </a:lnSpc>
              <a:buNone/>
            </a:pPr>
            <a:r>
              <a:rPr lang="en-US" sz="2400" b="1" dirty="0">
                <a:solidFill>
                  <a:schemeClr val="accent1"/>
                </a:solidFill>
              </a:rPr>
              <a:t>3. </a:t>
            </a:r>
            <a:r>
              <a:rPr lang="en-US" sz="2400" b="1" dirty="0">
                <a:solidFill>
                  <a:schemeClr val="tx1"/>
                </a:solidFill>
              </a:rPr>
              <a:t>Hutton et al. (2021)- </a:t>
            </a:r>
            <a:r>
              <a:rPr lang="en-US" sz="2400" dirty="0">
                <a:solidFill>
                  <a:schemeClr val="tx1"/>
                </a:solidFill>
              </a:rPr>
              <a:t>BCMA and the types of errors that can be prevented</a:t>
            </a:r>
          </a:p>
          <a:p>
            <a:pPr marL="0" indent="0">
              <a:lnSpc>
                <a:spcPct val="150000"/>
              </a:lnSpc>
              <a:buNone/>
            </a:pPr>
            <a:r>
              <a:rPr lang="en-US" sz="2400" dirty="0">
                <a:solidFill>
                  <a:schemeClr val="tx1"/>
                </a:solidFill>
              </a:rPr>
              <a:t>	All studies identified a positive effect of BCMA </a:t>
            </a:r>
          </a:p>
          <a:p>
            <a:pPr marL="0" indent="0">
              <a:lnSpc>
                <a:spcPct val="150000"/>
              </a:lnSpc>
              <a:buNone/>
            </a:pPr>
            <a:r>
              <a:rPr lang="en-US" sz="2400" b="1" dirty="0">
                <a:solidFill>
                  <a:schemeClr val="accent1"/>
                </a:solidFill>
              </a:rPr>
              <a:t>4. </a:t>
            </a:r>
            <a:r>
              <a:rPr lang="en-US" sz="2400" b="1" dirty="0" err="1">
                <a:solidFill>
                  <a:schemeClr val="tx1"/>
                </a:solidFill>
              </a:rPr>
              <a:t>Shitu</a:t>
            </a:r>
            <a:r>
              <a:rPr lang="en-US" sz="2400" b="1" dirty="0">
                <a:solidFill>
                  <a:schemeClr val="tx1"/>
                </a:solidFill>
              </a:rPr>
              <a:t> et al. (2019)- </a:t>
            </a:r>
            <a:r>
              <a:rPr lang="en-US" sz="2400" dirty="0">
                <a:solidFill>
                  <a:schemeClr val="tx1"/>
                </a:solidFill>
              </a:rPr>
              <a:t>Successful interventions to reduce medication errors</a:t>
            </a:r>
          </a:p>
          <a:p>
            <a:pPr marL="0" indent="0">
              <a:lnSpc>
                <a:spcPct val="150000"/>
              </a:lnSpc>
              <a:buNone/>
            </a:pPr>
            <a:r>
              <a:rPr lang="en-US" sz="2400" dirty="0">
                <a:solidFill>
                  <a:schemeClr val="tx1"/>
                </a:solidFill>
              </a:rPr>
              <a:t>	BCMA effective with CPOE &amp; computer-assisted prescriptions</a:t>
            </a:r>
          </a:p>
        </p:txBody>
      </p:sp>
    </p:spTree>
    <p:extLst>
      <p:ext uri="{BB962C8B-B14F-4D97-AF65-F5344CB8AC3E}">
        <p14:creationId xmlns:p14="http://schemas.microsoft.com/office/powerpoint/2010/main" val="597241953"/>
      </p:ext>
    </p:extLst>
  </p:cSld>
  <p:clrMapOvr>
    <a:masterClrMapping/>
  </p:clrMapOvr>
  <p:transition xmlns:p14="http://schemas.microsoft.com/office/powerpoint/2010/mai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Level of Evidence </a:t>
            </a:r>
          </a:p>
        </p:txBody>
      </p:sp>
      <p:sp>
        <p:nvSpPr>
          <p:cNvPr id="3" name="Content Placeholder 2"/>
          <p:cNvSpPr>
            <a:spLocks noGrp="1"/>
          </p:cNvSpPr>
          <p:nvPr>
            <p:ph idx="1"/>
          </p:nvPr>
        </p:nvSpPr>
        <p:spPr/>
        <p:txBody>
          <a:bodyPr>
            <a:normAutofit/>
          </a:bodyPr>
          <a:lstStyle/>
          <a:p>
            <a:pPr>
              <a:lnSpc>
                <a:spcPct val="150000"/>
              </a:lnSpc>
              <a:buFont typeface="Courier New" panose="02070309020205020404" pitchFamily="49" charset="0"/>
              <a:buChar char="o"/>
            </a:pPr>
            <a:r>
              <a:rPr lang="en-US" sz="2400" dirty="0"/>
              <a:t>Four articles are systematic reviews</a:t>
            </a:r>
          </a:p>
          <a:p>
            <a:pPr marL="0" indent="0">
              <a:lnSpc>
                <a:spcPct val="150000"/>
              </a:lnSpc>
              <a:buNone/>
            </a:pPr>
            <a:r>
              <a:rPr lang="en-US" sz="2400" b="1" dirty="0"/>
              <a:t>Advantages </a:t>
            </a:r>
          </a:p>
          <a:p>
            <a:pPr>
              <a:lnSpc>
                <a:spcPct val="150000"/>
              </a:lnSpc>
              <a:buFont typeface="Courier New" panose="02070309020205020404" pitchFamily="49" charset="0"/>
              <a:buChar char="o"/>
            </a:pPr>
            <a:r>
              <a:rPr lang="en-US" sz="2400" dirty="0"/>
              <a:t>Wide range of studies; credible &amp;  generalizable </a:t>
            </a:r>
          </a:p>
          <a:p>
            <a:pPr>
              <a:lnSpc>
                <a:spcPct val="150000"/>
              </a:lnSpc>
              <a:buFont typeface="Courier New" panose="02070309020205020404" pitchFamily="49" charset="0"/>
              <a:buChar char="o"/>
            </a:pPr>
            <a:r>
              <a:rPr lang="en-US" sz="2400" dirty="0"/>
              <a:t>More accurate &amp; reliable results</a:t>
            </a:r>
          </a:p>
          <a:p>
            <a:pPr>
              <a:lnSpc>
                <a:spcPct val="150000"/>
              </a:lnSpc>
              <a:buFont typeface="Courier New" panose="02070309020205020404" pitchFamily="49" charset="0"/>
              <a:buChar char="o"/>
            </a:pPr>
            <a:r>
              <a:rPr lang="en-US" sz="2400" dirty="0"/>
              <a:t>High level of specificity</a:t>
            </a:r>
          </a:p>
        </p:txBody>
      </p:sp>
    </p:spTree>
    <p:extLst>
      <p:ext uri="{BB962C8B-B14F-4D97-AF65-F5344CB8AC3E}">
        <p14:creationId xmlns:p14="http://schemas.microsoft.com/office/powerpoint/2010/main" val="2240498652"/>
      </p:ext>
    </p:extLst>
  </p:cSld>
  <p:clrMapOvr>
    <a:masterClrMapping/>
  </p:clrMapOvr>
  <p:transition xmlns:p14="http://schemas.microsoft.com/office/powerpoint/2010/mai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References</a:t>
            </a:r>
            <a:r>
              <a:rPr lang="en-US" dirty="0"/>
              <a:t> </a:t>
            </a:r>
          </a:p>
        </p:txBody>
      </p:sp>
      <p:sp>
        <p:nvSpPr>
          <p:cNvPr id="3" name="Content Placeholder 2"/>
          <p:cNvSpPr>
            <a:spLocks noGrp="1"/>
          </p:cNvSpPr>
          <p:nvPr>
            <p:ph idx="1"/>
          </p:nvPr>
        </p:nvSpPr>
        <p:spPr>
          <a:xfrm>
            <a:off x="450575" y="1845734"/>
            <a:ext cx="8322364" cy="4023360"/>
          </a:xfrm>
        </p:spPr>
        <p:txBody>
          <a:bodyPr>
            <a:normAutofit fontScale="70000" lnSpcReduction="20000"/>
          </a:bodyPr>
          <a:lstStyle/>
          <a:p>
            <a:pPr marL="320040" indent="-320040">
              <a:buNone/>
            </a:pPr>
            <a:r>
              <a:rPr lang="en-US" dirty="0">
                <a:solidFill>
                  <a:schemeClr val="tx1"/>
                </a:solidFill>
              </a:rPr>
              <a:t>Hutton, K., Ding, Q., &amp; Wellman, G. (2021). The effects of bar-coding technology on medication errors: A systematic literature review. </a:t>
            </a:r>
            <a:r>
              <a:rPr lang="en-US" i="1" dirty="0">
                <a:solidFill>
                  <a:schemeClr val="tx1"/>
                </a:solidFill>
              </a:rPr>
              <a:t>Journal of Patient Safety</a:t>
            </a:r>
            <a:r>
              <a:rPr lang="en-US" dirty="0">
                <a:solidFill>
                  <a:schemeClr val="tx1"/>
                </a:solidFill>
              </a:rPr>
              <a:t>, </a:t>
            </a:r>
            <a:r>
              <a:rPr lang="en-US" i="1" dirty="0">
                <a:solidFill>
                  <a:schemeClr val="tx1"/>
                </a:solidFill>
              </a:rPr>
              <a:t>17</a:t>
            </a:r>
            <a:r>
              <a:rPr lang="en-US" dirty="0">
                <a:solidFill>
                  <a:schemeClr val="tx1"/>
                </a:solidFill>
              </a:rPr>
              <a:t>(3), e192-e206. https://doi.org/10.1097/PTS.0000000000000366 </a:t>
            </a:r>
          </a:p>
          <a:p>
            <a:pPr marL="320040" indent="-320040">
              <a:buNone/>
            </a:pPr>
            <a:r>
              <a:rPr lang="en-US" dirty="0" err="1">
                <a:solidFill>
                  <a:schemeClr val="tx1"/>
                </a:solidFill>
              </a:rPr>
              <a:t>Mohanna</a:t>
            </a:r>
            <a:r>
              <a:rPr lang="en-US" dirty="0">
                <a:solidFill>
                  <a:schemeClr val="tx1"/>
                </a:solidFill>
              </a:rPr>
              <a:t>, Z., </a:t>
            </a:r>
            <a:r>
              <a:rPr lang="en-US" dirty="0" err="1">
                <a:solidFill>
                  <a:schemeClr val="tx1"/>
                </a:solidFill>
              </a:rPr>
              <a:t>Kusljic</a:t>
            </a:r>
            <a:r>
              <a:rPr lang="en-US" dirty="0">
                <a:solidFill>
                  <a:schemeClr val="tx1"/>
                </a:solidFill>
              </a:rPr>
              <a:t>, S., &amp; Jarden, R. (2021). Investigation of interventions to reduce nurses' medication errors in adult intensive care units: A systematic review. </a:t>
            </a:r>
            <a:r>
              <a:rPr lang="en-US" i="1" dirty="0">
                <a:solidFill>
                  <a:schemeClr val="tx1"/>
                </a:solidFill>
              </a:rPr>
              <a:t>Australian Critical Care: Official Journal of the Confederation of Australian Critical Care Nurses</a:t>
            </a:r>
            <a:r>
              <a:rPr lang="en-US" dirty="0">
                <a:solidFill>
                  <a:schemeClr val="tx1"/>
                </a:solidFill>
              </a:rPr>
              <a:t>, S1036-7314. https://doi.org/10.1016/j.aucc.2021.05.012</a:t>
            </a:r>
          </a:p>
          <a:p>
            <a:pPr marL="320040" indent="-320040">
              <a:buNone/>
            </a:pPr>
            <a:r>
              <a:rPr lang="en-US" dirty="0" err="1">
                <a:solidFill>
                  <a:schemeClr val="tx1"/>
                </a:solidFill>
              </a:rPr>
              <a:t>Schroers</a:t>
            </a:r>
            <a:r>
              <a:rPr lang="en-US" dirty="0">
                <a:solidFill>
                  <a:schemeClr val="tx1"/>
                </a:solidFill>
              </a:rPr>
              <a:t>, G., Ross, J. G., &amp; Moriarty, H. (2021). Nurses’ perceived causes of medication administration errors: A qualitative systematic review. The Joint Commission Journal on Quality and Patient Safety, 47(1), 38-53. https://doi.org/10.1016/j.jcjq.2020.09.010</a:t>
            </a:r>
          </a:p>
          <a:p>
            <a:pPr marL="320040" indent="-320040">
              <a:buNone/>
            </a:pPr>
            <a:r>
              <a:rPr lang="en-US" dirty="0" err="1">
                <a:solidFill>
                  <a:schemeClr val="tx1"/>
                </a:solidFill>
              </a:rPr>
              <a:t>Shitu</a:t>
            </a:r>
            <a:r>
              <a:rPr lang="en-US" dirty="0">
                <a:solidFill>
                  <a:schemeClr val="tx1"/>
                </a:solidFill>
              </a:rPr>
              <a:t>, Z., Aung, M. M. T., </a:t>
            </a:r>
            <a:r>
              <a:rPr lang="en-US" dirty="0" err="1">
                <a:solidFill>
                  <a:schemeClr val="tx1"/>
                </a:solidFill>
              </a:rPr>
              <a:t>Kamauzaman</a:t>
            </a:r>
            <a:r>
              <a:rPr lang="en-US" dirty="0">
                <a:solidFill>
                  <a:schemeClr val="tx1"/>
                </a:solidFill>
              </a:rPr>
              <a:t>, T. H. T., </a:t>
            </a:r>
            <a:r>
              <a:rPr lang="en-US" dirty="0" err="1">
                <a:solidFill>
                  <a:schemeClr val="tx1"/>
                </a:solidFill>
              </a:rPr>
              <a:t>Bhagat</a:t>
            </a:r>
            <a:r>
              <a:rPr lang="en-US" dirty="0">
                <a:solidFill>
                  <a:schemeClr val="tx1"/>
                </a:solidFill>
              </a:rPr>
              <a:t>, V., &amp; Rahman, A. F. A. (2019). Medication error in hospitals and effective intervention strategies: A systematic review. </a:t>
            </a:r>
            <a:r>
              <a:rPr lang="en-US" i="1" dirty="0">
                <a:solidFill>
                  <a:schemeClr val="tx1"/>
                </a:solidFill>
              </a:rPr>
              <a:t>Research Journal of Pharmacy and Technology</a:t>
            </a:r>
            <a:r>
              <a:rPr lang="en-US" dirty="0">
                <a:solidFill>
                  <a:schemeClr val="tx1"/>
                </a:solidFill>
              </a:rPr>
              <a:t>, </a:t>
            </a:r>
            <a:r>
              <a:rPr lang="en-US" i="1" dirty="0">
                <a:solidFill>
                  <a:schemeClr val="tx1"/>
                </a:solidFill>
              </a:rPr>
              <a:t>12</a:t>
            </a:r>
            <a:r>
              <a:rPr lang="en-US" dirty="0">
                <a:solidFill>
                  <a:schemeClr val="tx1"/>
                </a:solidFill>
              </a:rPr>
              <a:t>(10), 4669-4677. https://doi.org/10.5958/0974-360X.2019.00804.7</a:t>
            </a:r>
          </a:p>
          <a:p>
            <a:pPr marL="320040" indent="-320040">
              <a:buNone/>
            </a:pPr>
            <a:r>
              <a:rPr lang="en-US" dirty="0" err="1">
                <a:solidFill>
                  <a:schemeClr val="tx1"/>
                </a:solidFill>
              </a:rPr>
              <a:t>Strudwick</a:t>
            </a:r>
            <a:r>
              <a:rPr lang="en-US" dirty="0">
                <a:solidFill>
                  <a:schemeClr val="tx1"/>
                </a:solidFill>
              </a:rPr>
              <a:t>, G., </a:t>
            </a:r>
            <a:r>
              <a:rPr lang="en-US" dirty="0" err="1">
                <a:solidFill>
                  <a:schemeClr val="tx1"/>
                </a:solidFill>
              </a:rPr>
              <a:t>Reisdorfer</a:t>
            </a:r>
            <a:r>
              <a:rPr lang="en-US" dirty="0">
                <a:solidFill>
                  <a:schemeClr val="tx1"/>
                </a:solidFill>
              </a:rPr>
              <a:t>, E., Warnock, C., </a:t>
            </a:r>
            <a:r>
              <a:rPr lang="en-US" dirty="0" err="1">
                <a:solidFill>
                  <a:schemeClr val="tx1"/>
                </a:solidFill>
              </a:rPr>
              <a:t>Kalia</a:t>
            </a:r>
            <a:r>
              <a:rPr lang="en-US" dirty="0">
                <a:solidFill>
                  <a:schemeClr val="tx1"/>
                </a:solidFill>
              </a:rPr>
              <a:t>, K., </a:t>
            </a:r>
            <a:r>
              <a:rPr lang="en-US" dirty="0" err="1">
                <a:solidFill>
                  <a:schemeClr val="tx1"/>
                </a:solidFill>
              </a:rPr>
              <a:t>Sulkers</a:t>
            </a:r>
            <a:r>
              <a:rPr lang="en-US" dirty="0">
                <a:solidFill>
                  <a:schemeClr val="tx1"/>
                </a:solidFill>
              </a:rPr>
              <a:t>, H., Clark, C., &amp; Booth, R. (2018). Factors associated with barcode medication administration technology that contribute to patient safety: An integrative review. Journal of Nursing Care Quality, 33(1), 79-85. https://doi.org/10.1097/NCQ.0000000000000270</a:t>
            </a:r>
          </a:p>
          <a:p>
            <a:pPr marL="320040" indent="-320040">
              <a:buNone/>
            </a:pPr>
            <a:r>
              <a:rPr lang="en-US" dirty="0">
                <a:solidFill>
                  <a:schemeClr val="tx1"/>
                </a:solidFill>
              </a:rPr>
              <a:t>Zheng, W. Y., </a:t>
            </a:r>
            <a:r>
              <a:rPr lang="en-US" dirty="0" err="1">
                <a:solidFill>
                  <a:schemeClr val="tx1"/>
                </a:solidFill>
              </a:rPr>
              <a:t>Lichtner</a:t>
            </a:r>
            <a:r>
              <a:rPr lang="en-US" dirty="0">
                <a:solidFill>
                  <a:schemeClr val="tx1"/>
                </a:solidFill>
              </a:rPr>
              <a:t>, V., Van Dort, B. A., &amp; </a:t>
            </a:r>
            <a:r>
              <a:rPr lang="en-US" dirty="0" err="1">
                <a:solidFill>
                  <a:schemeClr val="tx1"/>
                </a:solidFill>
              </a:rPr>
              <a:t>Baysari</a:t>
            </a:r>
            <a:r>
              <a:rPr lang="en-US" dirty="0">
                <a:solidFill>
                  <a:schemeClr val="tx1"/>
                </a:solidFill>
              </a:rPr>
              <a:t>, M. T. (2021). The impact of introducing automated dispensing cabinets, barcode medication administration, and closed-loop electronic medication management systems on work processes and safety of controlled medications in hospitals: A systematic review. </a:t>
            </a:r>
            <a:r>
              <a:rPr lang="en-US" i="1" dirty="0">
                <a:solidFill>
                  <a:schemeClr val="tx1"/>
                </a:solidFill>
              </a:rPr>
              <a:t>Research in Social and Administrative Pharmacy</a:t>
            </a:r>
            <a:r>
              <a:rPr lang="en-US" dirty="0">
                <a:solidFill>
                  <a:schemeClr val="tx1"/>
                </a:solidFill>
              </a:rPr>
              <a:t>, </a:t>
            </a:r>
            <a:r>
              <a:rPr lang="en-US" i="1" dirty="0">
                <a:solidFill>
                  <a:schemeClr val="tx1"/>
                </a:solidFill>
              </a:rPr>
              <a:t>17</a:t>
            </a:r>
            <a:r>
              <a:rPr lang="en-US" dirty="0">
                <a:solidFill>
                  <a:schemeClr val="tx1"/>
                </a:solidFill>
              </a:rPr>
              <a:t>(5), 832-841. https://doi.org/10.1016/j.sapharm.2020.08.001</a:t>
            </a:r>
          </a:p>
          <a:p>
            <a:pPr marL="320040" indent="-320040">
              <a:buNone/>
            </a:pPr>
            <a:endParaRPr lang="en-US" b="1" dirty="0">
              <a:solidFill>
                <a:schemeClr val="tx1"/>
              </a:solidFill>
            </a:endParaRPr>
          </a:p>
        </p:txBody>
      </p:sp>
    </p:spTree>
    <p:extLst>
      <p:ext uri="{BB962C8B-B14F-4D97-AF65-F5344CB8AC3E}">
        <p14:creationId xmlns:p14="http://schemas.microsoft.com/office/powerpoint/2010/main" val="2564967491"/>
      </p:ext>
    </p:extLst>
  </p:cSld>
  <p:clrMapOvr>
    <a:masterClrMapping/>
  </p:clrMapOvr>
  <p:transition xmlns:p14="http://schemas.microsoft.com/office/powerpoint/2010/main" spd="slow">
    <p:push dir="u"/>
  </p:transition>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150</TotalTime>
  <Words>948</Words>
  <Application>Microsoft Macintosh PowerPoint</Application>
  <PresentationFormat>On-screen Show (4:3)</PresentationFormat>
  <Paragraphs>55</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Retrospect</vt:lpstr>
      <vt:lpstr>Systematic Reviews for Evidence-Based Project</vt:lpstr>
      <vt:lpstr>The Clinical Issue </vt:lpstr>
      <vt:lpstr>PICOT Question </vt:lpstr>
      <vt:lpstr>Research Databases </vt:lpstr>
      <vt:lpstr>Peer Reviewed Articles </vt:lpstr>
      <vt:lpstr>Cont’d</vt:lpstr>
      <vt:lpstr>Level of Evidence </vt:lpstr>
      <vt:lpstr>References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Henry</cp:lastModifiedBy>
  <cp:revision>30</cp:revision>
  <dcterms:created xsi:type="dcterms:W3CDTF">2022-12-28T07:43:03Z</dcterms:created>
  <dcterms:modified xsi:type="dcterms:W3CDTF">2023-01-10T13:44:48Z</dcterms:modified>
</cp:coreProperties>
</file>