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3" r:id="rId1"/>
  </p:sldMasterIdLst>
  <p:notesMasterIdLst>
    <p:notesMasterId r:id="rId20"/>
  </p:notesMasterIdLst>
  <p:sldIdLst>
    <p:sldId id="271" r:id="rId2"/>
    <p:sldId id="256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2" r:id="rId12"/>
    <p:sldId id="343" r:id="rId13"/>
    <p:sldId id="341" r:id="rId14"/>
    <p:sldId id="345" r:id="rId15"/>
    <p:sldId id="346" r:id="rId16"/>
    <p:sldId id="348" r:id="rId17"/>
    <p:sldId id="347" r:id="rId18"/>
    <p:sldId id="34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>
      <p:cViewPr varScale="1">
        <p:scale>
          <a:sx n="115" d="100"/>
          <a:sy n="115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4E513-EDB5-47B7-82A3-A6D20872A68F}" type="datetimeFigureOut">
              <a:rPr lang="en-US" smtClean="0"/>
              <a:pPr/>
              <a:t>08/01/23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BE230-3BA8-4275-B64D-6F17315F9F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9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BE230-3BA8-4275-B64D-6F17315F9F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35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4495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0"/>
            <a:ext cx="160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0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3BE6B7-713E-4B41-A727-AEA88C04A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447800"/>
            <a:ext cx="7162800" cy="480060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2" y="304800"/>
            <a:ext cx="7156938" cy="1020762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15-</a:t>
            </a:r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6934200" cy="46021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spcBef>
                <a:spcPts val="600"/>
              </a:spcBef>
              <a:spcAft>
                <a:spcPts val="600"/>
              </a:spcAft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defRPr sz="2800"/>
            </a:lvl3pPr>
            <a:lvl4pPr>
              <a:spcBef>
                <a:spcPts val="600"/>
              </a:spcBef>
              <a:spcAft>
                <a:spcPts val="600"/>
              </a:spcAft>
              <a:defRPr sz="2800"/>
            </a:lvl4pPr>
            <a:lvl5pPr>
              <a:spcBef>
                <a:spcPts val="600"/>
              </a:spcBef>
              <a:spcAft>
                <a:spcPts val="600"/>
              </a:spcAft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128369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5470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455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00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00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9688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113044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90360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4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0"/>
            <a:ext cx="160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4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33893"/>
            <a:ext cx="8153400" cy="2247507"/>
          </a:xfrm>
        </p:spPr>
        <p:txBody>
          <a:bodyPr/>
          <a:lstStyle/>
          <a:p>
            <a:r>
              <a:rPr lang="en-US"/>
              <a:t>Health </a:t>
            </a:r>
            <a:r>
              <a:rPr lang="en-US" smtClean="0"/>
              <a:t>Care </a:t>
            </a:r>
            <a:r>
              <a:rPr lang="en-US" dirty="0"/>
              <a:t>Delivery </a:t>
            </a:r>
            <a:br>
              <a:rPr lang="en-US" dirty="0"/>
            </a:br>
            <a:r>
              <a:rPr lang="en-US" sz="4800" dirty="0"/>
              <a:t>in the</a:t>
            </a:r>
            <a:r>
              <a:rPr lang="en-US" sz="6600" dirty="0"/>
              <a:t> </a:t>
            </a:r>
            <a:r>
              <a:rPr lang="en-US" dirty="0"/>
              <a:t>United States</a:t>
            </a:r>
            <a:br>
              <a:rPr lang="en-US" dirty="0"/>
            </a:br>
            <a:r>
              <a:rPr lang="en-US" sz="1800" dirty="0"/>
              <a:t>PowerPoints to Accompany Health Care Delivery </a:t>
            </a:r>
            <a:br>
              <a:rPr lang="en-US" sz="1800" dirty="0"/>
            </a:br>
            <a:r>
              <a:rPr lang="en-US" sz="1800" dirty="0"/>
              <a:t>in the United States 12</a:t>
            </a:r>
            <a:r>
              <a:rPr lang="en-US" sz="1800" baseline="30000" dirty="0"/>
              <a:t>th</a:t>
            </a:r>
            <a:r>
              <a:rPr lang="en-US" sz="1800" dirty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6400800" cy="609600"/>
          </a:xfrm>
        </p:spPr>
        <p:txBody>
          <a:bodyPr>
            <a:noAutofit/>
          </a:bodyPr>
          <a:lstStyle/>
          <a:p>
            <a:r>
              <a:rPr lang="en-US" sz="2400" dirty="0"/>
              <a:t>12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13131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Jonas &amp; Kovner’s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6576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602530" y="4343400"/>
            <a:ext cx="6400800" cy="1752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James R. </a:t>
            </a:r>
            <a:r>
              <a:rPr lang="en-US" dirty="0" err="1">
                <a:solidFill>
                  <a:schemeClr val="tx1"/>
                </a:solidFill>
              </a:rPr>
              <a:t>Knickman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Brian </a:t>
            </a:r>
            <a:r>
              <a:rPr lang="en-US" dirty="0" err="1">
                <a:solidFill>
                  <a:schemeClr val="tx1"/>
                </a:solidFill>
              </a:rPr>
              <a:t>Elbel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/>
              <a:t>Editors</a:t>
            </a:r>
          </a:p>
        </p:txBody>
      </p:sp>
      <p:pic>
        <p:nvPicPr>
          <p:cNvPr id="7" name="Picture 3" descr="logo_springer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248400"/>
            <a:ext cx="232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Challenges that Will Receive Attention in Upcoming Years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Improving the financing and insurance system</a:t>
            </a:r>
          </a:p>
          <a:p>
            <a:pPr lvl="1"/>
            <a:r>
              <a:rPr lang="en-US" dirty="0"/>
              <a:t>Systems are still not working to ensure access to care for all </a:t>
            </a:r>
            <a:r>
              <a:rPr lang="en-US" dirty="0" smtClean="0"/>
              <a:t>Americans.</a:t>
            </a:r>
            <a:endParaRPr lang="en-US" dirty="0"/>
          </a:p>
          <a:p>
            <a:pPr lvl="1"/>
            <a:r>
              <a:rPr lang="en-US" dirty="0"/>
              <a:t>Systems are not yet encouraging efficient, value-oriented health care delivery in most </a:t>
            </a:r>
            <a:r>
              <a:rPr lang="en-US" dirty="0" smtClean="0"/>
              <a:t>communities.</a:t>
            </a:r>
            <a:endParaRPr lang="en-US" dirty="0"/>
          </a:p>
          <a:p>
            <a:pPr lvl="1"/>
            <a:r>
              <a:rPr lang="en-US" dirty="0"/>
              <a:t>More and more employers do not provide insurance </a:t>
            </a:r>
            <a:r>
              <a:rPr lang="en-US" dirty="0" smtClean="0"/>
              <a:t>coverage.</a:t>
            </a:r>
            <a:endParaRPr lang="en-US" dirty="0"/>
          </a:p>
          <a:p>
            <a:pPr lvl="1"/>
            <a:r>
              <a:rPr lang="en-US" dirty="0"/>
              <a:t>Price of insurance is often unaffordable for many working Americans</a:t>
            </a:r>
          </a:p>
          <a:p>
            <a:pPr lvl="1"/>
            <a:r>
              <a:rPr lang="en-US" dirty="0"/>
              <a:t>Opinions differ about the role of government in health care and about the redistribution of </a:t>
            </a:r>
            <a:r>
              <a:rPr lang="en-US" dirty="0" smtClean="0"/>
              <a:t>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5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Key Challenges that Will Receive Attention in Upcoming Years </a:t>
            </a:r>
            <a:r>
              <a:rPr lang="en-US" sz="32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Helping people lead healthy lives</a:t>
            </a:r>
          </a:p>
          <a:p>
            <a:pPr lvl="1"/>
            <a:r>
              <a:rPr lang="en-US" dirty="0"/>
              <a:t>Challenges</a:t>
            </a:r>
          </a:p>
          <a:p>
            <a:pPr lvl="2"/>
            <a:r>
              <a:rPr lang="en-US" dirty="0"/>
              <a:t>Poor access to affordable, healthy food and poor choices about what to eat</a:t>
            </a:r>
          </a:p>
          <a:p>
            <a:pPr lvl="2"/>
            <a:r>
              <a:rPr lang="en-US" dirty="0"/>
              <a:t>Lack of evidence-based policies or interventions that result in people making better and consistent choices (e.g., healthy eating, physical activity)</a:t>
            </a:r>
          </a:p>
          <a:p>
            <a:pPr lvl="2"/>
            <a:r>
              <a:rPr lang="en-US" dirty="0"/>
              <a:t>Finding funds to pay for interventions that would transform population health</a:t>
            </a:r>
          </a:p>
          <a:p>
            <a:pPr lvl="2"/>
            <a:r>
              <a:rPr lang="en-US" dirty="0"/>
              <a:t>Evidence about the effectiveness of specific types of social services often is lacking or not believed</a:t>
            </a:r>
          </a:p>
        </p:txBody>
      </p:sp>
    </p:spTree>
    <p:extLst>
      <p:ext uri="{BB962C8B-B14F-4D97-AF65-F5344CB8AC3E}">
        <p14:creationId xmlns:p14="http://schemas.microsoft.com/office/powerpoint/2010/main" val="1600380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Key Challenges that Will Receive Attention in Upcoming Years </a:t>
            </a:r>
            <a:r>
              <a:rPr lang="en-US" sz="32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Addressing the fundamental cost problem related to medical care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 good share of health care expenditures are due to the following potentially avoidable factors: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Delivery of low value services that do not create much improved health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High prices likely caused by using a market approach to setting prices in markets that do not work well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Unhealthy lifestyles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Federal and state governments either need to make markets work better or need to regulate more directly what services get delivered and what prices are paid for these services.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Ensure that there is adequate competition among providers in every community.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Ensure that providers are competing by having to deliver valued services and by having to keep prices as low as possible.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Ensure that every American has access to an affordable approach to medical care delivery.</a:t>
            </a:r>
          </a:p>
        </p:txBody>
      </p:sp>
    </p:spTree>
    <p:extLst>
      <p:ext uri="{BB962C8B-B14F-4D97-AF65-F5344CB8AC3E}">
        <p14:creationId xmlns:p14="http://schemas.microsoft.com/office/powerpoint/2010/main" val="202062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Key Challenges that Will Receive Attention in Upcoming Years </a:t>
            </a:r>
            <a:r>
              <a:rPr lang="en-US" sz="32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Improving quality, outcomes, and the patient experience when receiving care</a:t>
            </a:r>
          </a:p>
          <a:p>
            <a:pPr lvl="1"/>
            <a:r>
              <a:rPr lang="en-US" dirty="0"/>
              <a:t>Use electronic health records to drive </a:t>
            </a:r>
            <a:r>
              <a:rPr lang="en-US" dirty="0" smtClean="0"/>
              <a:t>quality.</a:t>
            </a:r>
            <a:endParaRPr lang="en-US" dirty="0"/>
          </a:p>
          <a:p>
            <a:pPr lvl="1"/>
            <a:r>
              <a:rPr lang="en-US" dirty="0"/>
              <a:t>Use big data to develop more evidence-based approaches to delivering care and managing the delivery of </a:t>
            </a:r>
            <a:r>
              <a:rPr lang="en-US" dirty="0" smtClean="0"/>
              <a:t>care.</a:t>
            </a:r>
            <a:endParaRPr lang="en-US" dirty="0"/>
          </a:p>
          <a:p>
            <a:pPr lvl="1"/>
            <a:r>
              <a:rPr lang="en-US" dirty="0"/>
              <a:t>Providers too often see insurers as their customers, rather than patients.</a:t>
            </a:r>
          </a:p>
          <a:p>
            <a:pPr lvl="1"/>
            <a:r>
              <a:rPr lang="en-US" dirty="0"/>
              <a:t>Demands for more patient-centered care will increase.</a:t>
            </a:r>
          </a:p>
        </p:txBody>
      </p:sp>
    </p:spTree>
    <p:extLst>
      <p:ext uri="{BB962C8B-B14F-4D97-AF65-F5344CB8AC3E}">
        <p14:creationId xmlns:p14="http://schemas.microsoft.com/office/powerpoint/2010/main" val="386245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Future Prospects for Different Stakeholders in the Health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Providers: hospitals, physicians, nurses, and other caregivers</a:t>
            </a:r>
          </a:p>
          <a:p>
            <a:pPr lvl="1"/>
            <a:r>
              <a:rPr lang="en-US" dirty="0"/>
              <a:t>Organizational change will change the day-to-day experience of some health care professionals. </a:t>
            </a:r>
          </a:p>
          <a:p>
            <a:pPr lvl="1"/>
            <a:r>
              <a:rPr lang="en-US" dirty="0"/>
              <a:t>Possible decreased income or slowed income growth</a:t>
            </a:r>
          </a:p>
          <a:p>
            <a:pPr lvl="1"/>
            <a:r>
              <a:rPr lang="en-US" dirty="0"/>
              <a:t>Possible reactions to changes in public policy</a:t>
            </a:r>
          </a:p>
          <a:p>
            <a:pPr lvl="2"/>
            <a:r>
              <a:rPr lang="en-US" dirty="0"/>
              <a:t>Political activism</a:t>
            </a:r>
          </a:p>
          <a:p>
            <a:pPr lvl="2"/>
            <a:r>
              <a:rPr lang="en-US" dirty="0"/>
              <a:t>Seek more market and organizational power</a:t>
            </a:r>
          </a:p>
          <a:p>
            <a:pPr lvl="2"/>
            <a:r>
              <a:rPr lang="en-US" dirty="0"/>
              <a:t>Adapt and learn to thrive in changing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4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Autofit/>
          </a:bodyPr>
          <a:lstStyle/>
          <a:p>
            <a:r>
              <a:rPr lang="en-US" sz="3200" dirty="0"/>
              <a:t>Future Prospects for Different Stakeholders in the Health Enterprise </a:t>
            </a:r>
            <a:r>
              <a:rPr lang="en-US" sz="28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Employers</a:t>
            </a:r>
          </a:p>
          <a:p>
            <a:pPr lvl="1"/>
            <a:r>
              <a:rPr lang="en-US" sz="2600" dirty="0"/>
              <a:t>May continue to offer insurance coverage</a:t>
            </a:r>
          </a:p>
          <a:p>
            <a:pPr lvl="2"/>
            <a:r>
              <a:rPr lang="en-US" sz="2600" dirty="0"/>
              <a:t>Seek to limit medical care liabilities</a:t>
            </a:r>
          </a:p>
          <a:p>
            <a:pPr lvl="2"/>
            <a:r>
              <a:rPr lang="en-US" sz="2600" dirty="0"/>
              <a:t>Encourage wellness activities to decrease costs and increase workforce productivity</a:t>
            </a:r>
          </a:p>
          <a:p>
            <a:pPr lvl="2"/>
            <a:r>
              <a:rPr lang="en-US" sz="2600" dirty="0"/>
              <a:t>Add higher deductibles and copays, passing cost increases to employees</a:t>
            </a:r>
          </a:p>
          <a:p>
            <a:pPr lvl="1"/>
            <a:r>
              <a:rPr lang="en-US" sz="2600" dirty="0"/>
              <a:t>May exert active roles in health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3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Autofit/>
          </a:bodyPr>
          <a:lstStyle/>
          <a:p>
            <a:r>
              <a:rPr lang="en-US" sz="3200" dirty="0"/>
              <a:t>Future Prospects for Different Stakeholders in the Health Enterprise </a:t>
            </a:r>
            <a:r>
              <a:rPr lang="en-US" sz="28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Insurers</a:t>
            </a:r>
          </a:p>
          <a:p>
            <a:pPr lvl="1"/>
            <a:r>
              <a:rPr lang="en-US" sz="2600" dirty="0"/>
              <a:t>Could face competition from insurance plans by health systems</a:t>
            </a:r>
          </a:p>
          <a:p>
            <a:pPr lvl="1"/>
            <a:r>
              <a:rPr lang="en-US" sz="2600" dirty="0"/>
              <a:t>Even if health systems start insurance companies, the major insurance corporations likely will provide services related to these insurance operations at health systems.</a:t>
            </a:r>
          </a:p>
        </p:txBody>
      </p:sp>
    </p:spTree>
    <p:extLst>
      <p:ext uri="{BB962C8B-B14F-4D97-AF65-F5344CB8AC3E}">
        <p14:creationId xmlns:p14="http://schemas.microsoft.com/office/powerpoint/2010/main" val="420665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2EF3C7-CA2C-482B-AD25-F7103FFA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Autofit/>
          </a:bodyPr>
          <a:lstStyle/>
          <a:p>
            <a:r>
              <a:rPr lang="en-US" sz="3200" dirty="0"/>
              <a:t>Future Prospects for Different Stakeholders in the Health Enterprise </a:t>
            </a:r>
            <a:r>
              <a:rPr lang="en-US" sz="28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EC69ED-EFC1-4E76-93E7-2B76865F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67187E8-D55B-4213-83C3-2193892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/>
              <a:t>Public policymakers</a:t>
            </a:r>
          </a:p>
          <a:p>
            <a:pPr lvl="1"/>
            <a:r>
              <a:rPr lang="en-US" dirty="0"/>
              <a:t>Preoccupation with Medicare and Medicaid costs</a:t>
            </a:r>
          </a:p>
          <a:p>
            <a:pPr lvl="1"/>
            <a:r>
              <a:rPr lang="en-US" dirty="0"/>
              <a:t>Concerns over aging of population</a:t>
            </a:r>
          </a:p>
          <a:p>
            <a:pPr lvl="1"/>
            <a:r>
              <a:rPr lang="en-US" dirty="0"/>
              <a:t>Continued debate over government’s role in health care</a:t>
            </a:r>
          </a:p>
          <a:p>
            <a:pPr lvl="1"/>
            <a:r>
              <a:rPr lang="en-US" dirty="0"/>
              <a:t>Varied approaches to expanding Medicaid in states</a:t>
            </a:r>
          </a:p>
          <a:p>
            <a:pPr lvl="1"/>
            <a:r>
              <a:rPr lang="en-US" dirty="0"/>
              <a:t>States will be interested in new organizational and reimbursement approaches that lower the per beneficiary costs of Medicaid.</a:t>
            </a:r>
          </a:p>
        </p:txBody>
      </p:sp>
    </p:spTree>
    <p:extLst>
      <p:ext uri="{BB962C8B-B14F-4D97-AF65-F5344CB8AC3E}">
        <p14:creationId xmlns:p14="http://schemas.microsoft.com/office/powerpoint/2010/main" val="391563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D45A4-8AB5-431E-BCEA-4EA3A614A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Autofit/>
          </a:bodyPr>
          <a:lstStyle/>
          <a:p>
            <a:r>
              <a:rPr lang="en-US" sz="3200" dirty="0"/>
              <a:t>Future Prospects for Different Stakeholders in the Health Enterprise </a:t>
            </a:r>
            <a:r>
              <a:rPr lang="en-US" sz="2800" dirty="0"/>
              <a:t>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CBD5A6F-1A28-4C94-BEEB-6CA0CAA2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C05035B-A71D-4049-8E7A-B99280E64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Consumers</a:t>
            </a:r>
          </a:p>
          <a:p>
            <a:pPr lvl="1"/>
            <a:r>
              <a:rPr lang="en-US" dirty="0"/>
              <a:t>Increased activity of consumer advocacy groups</a:t>
            </a:r>
          </a:p>
          <a:p>
            <a:pPr lvl="1"/>
            <a:r>
              <a:rPr lang="en-US" dirty="0"/>
              <a:t>Greater influence of consumer voices in shaping policy</a:t>
            </a:r>
          </a:p>
          <a:p>
            <a:pPr lvl="1"/>
            <a:r>
              <a:rPr lang="en-US" dirty="0"/>
              <a:t>Tough decisions about costs versus benefit of health care plans</a:t>
            </a:r>
          </a:p>
          <a:p>
            <a:pPr lvl="1"/>
            <a:r>
              <a:rPr lang="en-US" dirty="0"/>
              <a:t>Risk assessment regarding large deductibles and copays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6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6858000" cy="3657600"/>
          </a:xfrm>
        </p:spPr>
        <p:txBody>
          <a:bodyPr>
            <a:normAutofit/>
          </a:bodyPr>
          <a:lstStyle/>
          <a:p>
            <a:r>
              <a:rPr lang="en-US" sz="3600" b="1" dirty="0"/>
              <a:t>Chapter 15:</a:t>
            </a:r>
            <a:r>
              <a:rPr lang="en-US" sz="36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The Future of Health Care Delivery and Health Policy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15-2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C0A33761-A731-43AB-859D-1EFD9BAFBF62}"/>
              </a:ext>
            </a:extLst>
          </p:cNvPr>
          <p:cNvCxnSpPr>
            <a:cxnSpLocks/>
          </p:cNvCxnSpPr>
          <p:nvPr/>
        </p:nvCxnSpPr>
        <p:spPr>
          <a:xfrm>
            <a:off x="609600" y="36576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02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63745-21E4-4DDE-881F-1B56B0BC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E596DC9-6E3A-4E50-9B05-1AE89593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34AF67-54A5-4B05-AF14-F4FC5BBE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Predictive analytics</a:t>
            </a:r>
          </a:p>
          <a:p>
            <a:pPr lvl="1"/>
            <a:r>
              <a:rPr lang="en-US" dirty="0"/>
              <a:t>Uses “big data” to make forecasts about a broad range of health issues</a:t>
            </a:r>
          </a:p>
          <a:p>
            <a:pPr lvl="1"/>
            <a:r>
              <a:rPr lang="en-US" dirty="0"/>
              <a:t>Shapes the delivery of both medical care and prevention-oriented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5045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430B6-B1A7-43E3-A76A-92E63FC7A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Forces Shaping Change in the Health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95C84C0-2E61-4D86-8065-E22ECA5F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07A272-39AB-410B-A866-C81E0E216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New knowledge and technology</a:t>
            </a:r>
          </a:p>
          <a:p>
            <a:pPr lvl="1"/>
            <a:r>
              <a:rPr lang="en-US" dirty="0"/>
              <a:t>Emerging technology and medical know-how is the key driver of potential change in the health system. </a:t>
            </a:r>
          </a:p>
          <a:p>
            <a:pPr lvl="1"/>
            <a:r>
              <a:rPr lang="en-US" dirty="0"/>
              <a:t>Human genome sequencing</a:t>
            </a:r>
          </a:p>
          <a:p>
            <a:pPr lvl="2"/>
            <a:r>
              <a:rPr lang="en-US" dirty="0"/>
              <a:t>Could act as the guide for identifying which new medical interventions work for a specific person and which ones will have terrible side effects or be ineffective</a:t>
            </a:r>
          </a:p>
          <a:p>
            <a:pPr lvl="2"/>
            <a:r>
              <a:rPr lang="en-US" dirty="0"/>
              <a:t>Personalized medicine</a:t>
            </a:r>
          </a:p>
          <a:p>
            <a:pPr lvl="1"/>
            <a:r>
              <a:rPr lang="en-US" dirty="0"/>
              <a:t>Stem-cell research</a:t>
            </a:r>
          </a:p>
          <a:p>
            <a:pPr lvl="1"/>
            <a:r>
              <a:rPr lang="en-US" dirty="0"/>
              <a:t>Robotics</a:t>
            </a:r>
          </a:p>
          <a:p>
            <a:pPr lvl="1"/>
            <a:r>
              <a:rPr lang="en-US" dirty="0"/>
              <a:t>Artificial intelligence, </a:t>
            </a:r>
            <a:r>
              <a:rPr lang="en-US" dirty="0" smtClean="0"/>
              <a:t>machine-learning </a:t>
            </a:r>
            <a:r>
              <a:rPr lang="en-US" dirty="0"/>
              <a:t>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DC752-8B2A-465C-A932-1C6CDB7C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Forces Shaping Change in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560D6EA-2AD8-4E85-A05E-7943A04F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0570AA9-3576-4210-B4CD-66B67B5C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disparities</a:t>
            </a:r>
          </a:p>
          <a:p>
            <a:pPr lvl="1"/>
            <a:r>
              <a:rPr lang="en-US" sz="2400" dirty="0"/>
              <a:t>Will disparities in income make for difficult choices about adoptions of new technologies and “know-how”?</a:t>
            </a:r>
          </a:p>
          <a:p>
            <a:pPr lvl="1"/>
            <a:r>
              <a:rPr lang="en-US" sz="2400" dirty="0"/>
              <a:t>Strain on government budget if made available to every American</a:t>
            </a:r>
          </a:p>
          <a:p>
            <a:pPr lvl="1"/>
            <a:r>
              <a:rPr lang="en-US" sz="2400" dirty="0"/>
              <a:t>Possibility for these technologies to be used based on an individual’s ability to pay for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9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DC752-8B2A-465C-A932-1C6CDB7C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Forces Shaping Change in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560D6EA-2AD8-4E85-A05E-7943A04F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0570AA9-3576-4210-B4CD-66B67B5C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potential of creating a more vibrant culture of health</a:t>
            </a:r>
          </a:p>
          <a:p>
            <a:pPr lvl="1"/>
            <a:r>
              <a:rPr lang="en-US" dirty="0"/>
              <a:t>Lifestyle change approach</a:t>
            </a:r>
          </a:p>
          <a:p>
            <a:pPr lvl="1"/>
            <a:r>
              <a:rPr lang="en-US" dirty="0"/>
              <a:t>Population health focus</a:t>
            </a:r>
          </a:p>
          <a:p>
            <a:pPr lvl="1"/>
            <a:r>
              <a:rPr lang="en-US" dirty="0"/>
              <a:t>Triple Aim</a:t>
            </a:r>
          </a:p>
          <a:p>
            <a:pPr lvl="2"/>
            <a:r>
              <a:rPr lang="en-US" dirty="0"/>
              <a:t>Improve the patient experience</a:t>
            </a:r>
          </a:p>
          <a:p>
            <a:pPr lvl="2"/>
            <a:r>
              <a:rPr lang="en-US" dirty="0"/>
              <a:t>Improve the health of populations</a:t>
            </a:r>
          </a:p>
          <a:p>
            <a:pPr lvl="2"/>
            <a:r>
              <a:rPr lang="en-US" dirty="0"/>
              <a:t>Reduce the per capita costs of health care</a:t>
            </a:r>
          </a:p>
          <a:p>
            <a:pPr lvl="1"/>
            <a:r>
              <a:rPr lang="en-US" dirty="0"/>
              <a:t>Involvement of philanthropic organizations in population health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4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DC752-8B2A-465C-A932-1C6CDB7C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Forces Shaping Change in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560D6EA-2AD8-4E85-A05E-7943A04F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0570AA9-3576-4210-B4CD-66B67B5C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aging population</a:t>
            </a:r>
          </a:p>
          <a:p>
            <a:pPr lvl="1"/>
            <a:r>
              <a:rPr lang="en-US" sz="2400" dirty="0"/>
              <a:t>10% of our population was over 65 in 1970</a:t>
            </a:r>
          </a:p>
          <a:p>
            <a:pPr lvl="1"/>
            <a:r>
              <a:rPr lang="en-US" sz="2400" dirty="0"/>
              <a:t>By 2030, more than 20% will be over 65</a:t>
            </a:r>
          </a:p>
          <a:p>
            <a:pPr lvl="1"/>
            <a:r>
              <a:rPr lang="en-US" sz="2400" dirty="0"/>
              <a:t>Medical care system will become increasingly focused on the care of people over 75</a:t>
            </a:r>
          </a:p>
          <a:p>
            <a:pPr lvl="2"/>
            <a:r>
              <a:rPr lang="en-US" sz="2400" dirty="0"/>
              <a:t>More chronic conditions to care for</a:t>
            </a:r>
          </a:p>
          <a:p>
            <a:pPr lvl="2"/>
            <a:r>
              <a:rPr lang="en-US" sz="2400" dirty="0"/>
              <a:t>Often require long-term services</a:t>
            </a:r>
          </a:p>
          <a:p>
            <a:pPr lvl="2"/>
            <a:r>
              <a:rPr lang="en-US" sz="2400" dirty="0"/>
              <a:t>Potentially expensive life-expanding services</a:t>
            </a:r>
          </a:p>
          <a:p>
            <a:pPr lvl="2"/>
            <a:r>
              <a:rPr lang="en-US" sz="2400" dirty="0"/>
              <a:t>End-of-life services</a:t>
            </a:r>
          </a:p>
          <a:p>
            <a:pPr lvl="1"/>
            <a:r>
              <a:rPr lang="en-US" sz="2400" dirty="0"/>
              <a:t>Not enough service providers trained in geriatrics or in how to deliver patient-centered care to people with complex medical conditions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5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DC752-8B2A-465C-A932-1C6CDB7C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Forces Shaping Change in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560D6EA-2AD8-4E85-A05E-7943A04F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0570AA9-3576-4210-B4CD-66B67B5C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Integration, consolidation, and other changes in how care delivery is organized</a:t>
            </a:r>
          </a:p>
          <a:p>
            <a:pPr lvl="1"/>
            <a:r>
              <a:rPr lang="en-US" sz="2400" dirty="0"/>
              <a:t>Will the efforts to form integrated networks improve patient outcomes?</a:t>
            </a:r>
          </a:p>
          <a:p>
            <a:pPr lvl="1"/>
            <a:r>
              <a:rPr lang="en-US" sz="2400" dirty="0"/>
              <a:t>Will consolidation weaken competition across providers, leading to price increases even if these networks are more efficient and effective?</a:t>
            </a:r>
          </a:p>
          <a:p>
            <a:pPr lvl="1"/>
            <a:r>
              <a:rPr lang="en-US" sz="2400" dirty="0"/>
              <a:t>Centers of excellence may begin to draw patients from wider geographical areas.</a:t>
            </a:r>
          </a:p>
        </p:txBody>
      </p:sp>
    </p:spTree>
    <p:extLst>
      <p:ext uri="{BB962C8B-B14F-4D97-AF65-F5344CB8AC3E}">
        <p14:creationId xmlns:p14="http://schemas.microsoft.com/office/powerpoint/2010/main" val="269529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DC752-8B2A-465C-A932-1C6CDB7C7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Forces Shaping Change in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560D6EA-2AD8-4E85-A05E-7943A04F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15-</a:t>
            </a:r>
            <a:fld id="{879F6E02-108D-42AB-B1DC-557C8C843D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0570AA9-3576-4210-B4CD-66B67B5C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/>
              <a:t>Disruptive innovation</a:t>
            </a:r>
          </a:p>
          <a:p>
            <a:pPr lvl="1"/>
            <a:r>
              <a:rPr lang="en-US" dirty="0"/>
              <a:t>Rapid spread of urgent care centers</a:t>
            </a:r>
          </a:p>
          <a:p>
            <a:pPr lvl="2"/>
            <a:r>
              <a:rPr lang="en-US" dirty="0"/>
              <a:t>Opportunities to gain “market share” from emergency departments and private physician practices</a:t>
            </a:r>
          </a:p>
          <a:p>
            <a:pPr lvl="1"/>
            <a:r>
              <a:rPr lang="en-US" dirty="0"/>
              <a:t>Creating access to providers by e-mail or by telehealth tools</a:t>
            </a:r>
          </a:p>
          <a:p>
            <a:pPr lvl="1"/>
            <a:r>
              <a:rPr lang="en-US" dirty="0"/>
              <a:t>Encouraging the use of apps that help people manage their chronic conditions</a:t>
            </a:r>
          </a:p>
          <a:p>
            <a:pPr lvl="1"/>
            <a:r>
              <a:rPr lang="en-US" dirty="0"/>
              <a:t>Opening insurance companies that devote more resources than typical to prevention-oriented services</a:t>
            </a:r>
          </a:p>
          <a:p>
            <a:pPr lvl="1"/>
            <a:r>
              <a:rPr lang="en-US" dirty="0"/>
              <a:t>Starting new pharmaceutical companies that bring expensive drugs to market that address the needs of very small subsets of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385436838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1198</Words>
  <Application>Microsoft Macintosh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2_Office Theme</vt:lpstr>
      <vt:lpstr>Health Care Delivery  in the United States PowerPoints to Accompany Health Care Delivery  in the United States 12th Edition</vt:lpstr>
      <vt:lpstr>Chapter 15:  The Future of Health Care Delivery and Health Policy  </vt:lpstr>
      <vt:lpstr>Introduction</vt:lpstr>
      <vt:lpstr>Forces Shaping Change in the Health System</vt:lpstr>
      <vt:lpstr>Forces Shaping Change in the Health System (cont’d)</vt:lpstr>
      <vt:lpstr>Forces Shaping Change in the Health System (cont’d)</vt:lpstr>
      <vt:lpstr>Forces Shaping Change in the Health System (cont’d)</vt:lpstr>
      <vt:lpstr>Forces Shaping Change in the Health System (cont’d)</vt:lpstr>
      <vt:lpstr>Forces Shaping Change in the Health System (cont’d)</vt:lpstr>
      <vt:lpstr>Key Challenges that Will Receive Attention in Upcoming Years</vt:lpstr>
      <vt:lpstr>Key Challenges that Will Receive Attention in Upcoming Years (cont’d)</vt:lpstr>
      <vt:lpstr>Key Challenges that Will Receive Attention in Upcoming Years (cont’d)</vt:lpstr>
      <vt:lpstr>Key Challenges that Will Receive Attention in Upcoming Years (cont’d)</vt:lpstr>
      <vt:lpstr>Future Prospects for Different Stakeholders in the Health Enterprise</vt:lpstr>
      <vt:lpstr>Future Prospects for Different Stakeholders in the Health Enterprise (cont’d)</vt:lpstr>
      <vt:lpstr>Future Prospects for Different Stakeholders in the Health Enterprise (cont’d)</vt:lpstr>
      <vt:lpstr>Future Prospects for Different Stakeholders in the Health Enterprise (cont’d)</vt:lpstr>
      <vt:lpstr>Future Prospects for Different Stakeholders in the Health Enterprise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CH_15_Health Care Delivery 12 Ed</dc:title>
  <dc:creator/>
  <cp:lastModifiedBy/>
  <cp:revision>1</cp:revision>
  <dcterms:created xsi:type="dcterms:W3CDTF">2019-01-18T22:08:00Z</dcterms:created>
  <dcterms:modified xsi:type="dcterms:W3CDTF">2023-01-08T04:23:30Z</dcterms:modified>
</cp:coreProperties>
</file>