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3" r:id="rId1"/>
  </p:sldMasterIdLst>
  <p:notesMasterIdLst>
    <p:notesMasterId r:id="rId28"/>
  </p:notesMasterIdLst>
  <p:sldIdLst>
    <p:sldId id="271" r:id="rId2"/>
    <p:sldId id="256" r:id="rId3"/>
    <p:sldId id="376" r:id="rId4"/>
    <p:sldId id="378" r:id="rId5"/>
    <p:sldId id="377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28" autoAdjust="0"/>
  </p:normalViewPr>
  <p:slideViewPr>
    <p:cSldViewPr>
      <p:cViewPr>
        <p:scale>
          <a:sx n="85" d="100"/>
          <a:sy n="85" d="100"/>
        </p:scale>
        <p:origin x="-2296" y="-6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0A591F-E4F8-497E-A083-5AD634400C17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1F8499-E424-4E29-A5FB-9452ADE1EC58}">
      <dgm:prSet phldrT="[Text]" custT="1"/>
      <dgm:spPr/>
      <dgm:t>
        <a:bodyPr/>
        <a:lstStyle/>
        <a:p>
          <a:r>
            <a:rPr lang="en-US" sz="1800" dirty="0"/>
            <a:t>Public Health</a:t>
          </a:r>
        </a:p>
      </dgm:t>
    </dgm:pt>
    <dgm:pt modelId="{36BAE1A5-5604-428E-8648-8EBDD8255F72}" type="parTrans" cxnId="{63F0225C-CE7B-4F45-86E5-7D5A8EA857BD}">
      <dgm:prSet/>
      <dgm:spPr/>
      <dgm:t>
        <a:bodyPr/>
        <a:lstStyle/>
        <a:p>
          <a:endParaRPr lang="en-US" sz="2400"/>
        </a:p>
      </dgm:t>
    </dgm:pt>
    <dgm:pt modelId="{D54431CC-A46F-4D58-A180-B89BBEF348D1}" type="sibTrans" cxnId="{63F0225C-CE7B-4F45-86E5-7D5A8EA857BD}">
      <dgm:prSet/>
      <dgm:spPr/>
      <dgm:t>
        <a:bodyPr/>
        <a:lstStyle/>
        <a:p>
          <a:endParaRPr lang="en-US" sz="2400"/>
        </a:p>
      </dgm:t>
    </dgm:pt>
    <dgm:pt modelId="{216B9175-47BF-409F-800E-38B2CC59E5D8}">
      <dgm:prSet phldrT="[Text]" custT="1"/>
      <dgm:spPr/>
      <dgm:t>
        <a:bodyPr/>
        <a:lstStyle/>
        <a:p>
          <a:r>
            <a:rPr lang="en-US" sz="1800" dirty="0"/>
            <a:t>Function of federal, state, and local health departments</a:t>
          </a:r>
        </a:p>
      </dgm:t>
    </dgm:pt>
    <dgm:pt modelId="{628E4498-10CE-439F-A93A-E1FC013381EC}" type="parTrans" cxnId="{27DE635C-7E4C-4E73-84DC-3747DB395AE6}">
      <dgm:prSet/>
      <dgm:spPr/>
      <dgm:t>
        <a:bodyPr/>
        <a:lstStyle/>
        <a:p>
          <a:endParaRPr lang="en-US" sz="2400"/>
        </a:p>
      </dgm:t>
    </dgm:pt>
    <dgm:pt modelId="{3EE0D056-0B69-40C8-BB39-FB0A99909039}" type="sibTrans" cxnId="{27DE635C-7E4C-4E73-84DC-3747DB395AE6}">
      <dgm:prSet/>
      <dgm:spPr/>
      <dgm:t>
        <a:bodyPr/>
        <a:lstStyle/>
        <a:p>
          <a:endParaRPr lang="en-US" sz="2400"/>
        </a:p>
      </dgm:t>
    </dgm:pt>
    <dgm:pt modelId="{837DCA47-5DC6-4509-8436-5739B097794E}">
      <dgm:prSet phldrT="[Text]" custT="1"/>
      <dgm:spPr/>
      <dgm:t>
        <a:bodyPr/>
        <a:lstStyle/>
        <a:p>
          <a:r>
            <a:rPr lang="en-US" sz="1800" dirty="0"/>
            <a:t>Address health concerns affecting the public at large (e.g., preventing epidemics, containing environmental hazards, promoting health living)</a:t>
          </a:r>
        </a:p>
      </dgm:t>
    </dgm:pt>
    <dgm:pt modelId="{D42505D2-F805-4C41-A6F0-739A7A8F299B}" type="parTrans" cxnId="{2CDAE282-2323-4DD8-B284-5C584F7F1F42}">
      <dgm:prSet/>
      <dgm:spPr/>
      <dgm:t>
        <a:bodyPr/>
        <a:lstStyle/>
        <a:p>
          <a:endParaRPr lang="en-US" sz="2400"/>
        </a:p>
      </dgm:t>
    </dgm:pt>
    <dgm:pt modelId="{BF070380-A93F-4C3E-B07B-9E07869E30CC}" type="sibTrans" cxnId="{2CDAE282-2323-4DD8-B284-5C584F7F1F42}">
      <dgm:prSet/>
      <dgm:spPr/>
      <dgm:t>
        <a:bodyPr/>
        <a:lstStyle/>
        <a:p>
          <a:endParaRPr lang="en-US" sz="2400"/>
        </a:p>
      </dgm:t>
    </dgm:pt>
    <dgm:pt modelId="{C9350592-C771-4FD0-A071-161830907908}">
      <dgm:prSet phldrT="[Text]" custT="1"/>
      <dgm:spPr/>
      <dgm:t>
        <a:bodyPr/>
        <a:lstStyle/>
        <a:p>
          <a:r>
            <a:rPr lang="en-US" sz="1600" dirty="0"/>
            <a:t>Community Health</a:t>
          </a:r>
        </a:p>
      </dgm:t>
    </dgm:pt>
    <dgm:pt modelId="{55D1ACC5-3ACA-4BDE-9383-51570FA89D7B}" type="parTrans" cxnId="{5D825023-FCD2-4D46-9574-E55342617573}">
      <dgm:prSet/>
      <dgm:spPr/>
      <dgm:t>
        <a:bodyPr/>
        <a:lstStyle/>
        <a:p>
          <a:endParaRPr lang="en-US" sz="2400"/>
        </a:p>
      </dgm:t>
    </dgm:pt>
    <dgm:pt modelId="{7F66B4B6-5B89-4002-8742-22F4EC8A9736}" type="sibTrans" cxnId="{5D825023-FCD2-4D46-9574-E55342617573}">
      <dgm:prSet/>
      <dgm:spPr/>
      <dgm:t>
        <a:bodyPr/>
        <a:lstStyle/>
        <a:p>
          <a:endParaRPr lang="en-US" sz="2400"/>
        </a:p>
      </dgm:t>
    </dgm:pt>
    <dgm:pt modelId="{451EB49D-FEDE-49E2-95F8-72C32C19C824}">
      <dgm:prSet phldrT="[Text]" custT="1"/>
      <dgm:spPr/>
      <dgm:t>
        <a:bodyPr/>
        <a:lstStyle/>
        <a:p>
          <a:r>
            <a:rPr lang="en-US" sz="1600" dirty="0"/>
            <a:t>Population Health</a:t>
          </a:r>
        </a:p>
      </dgm:t>
    </dgm:pt>
    <dgm:pt modelId="{1EFBA971-B537-42F9-8811-F7E86F819940}" type="parTrans" cxnId="{280D3B4A-1F67-4E39-8484-D03A4D7D2699}">
      <dgm:prSet/>
      <dgm:spPr/>
      <dgm:t>
        <a:bodyPr/>
        <a:lstStyle/>
        <a:p>
          <a:endParaRPr lang="en-US" sz="2400"/>
        </a:p>
      </dgm:t>
    </dgm:pt>
    <dgm:pt modelId="{0D8809C4-0F77-40BD-9072-B49DE9ED8CE7}" type="sibTrans" cxnId="{280D3B4A-1F67-4E39-8484-D03A4D7D2699}">
      <dgm:prSet/>
      <dgm:spPr/>
      <dgm:t>
        <a:bodyPr/>
        <a:lstStyle/>
        <a:p>
          <a:endParaRPr lang="en-US" sz="2400"/>
        </a:p>
      </dgm:t>
    </dgm:pt>
    <dgm:pt modelId="{60CE5EAB-D112-43A1-8361-7168B28976CC}">
      <dgm:prSet phldrT="[Text]" custT="1"/>
      <dgm:spPr/>
      <dgm:t>
        <a:bodyPr/>
        <a:lstStyle/>
        <a:p>
          <a:r>
            <a:rPr lang="en-US" sz="1800" dirty="0"/>
            <a:t>Focuses on health status indicators for a defined group of people</a:t>
          </a:r>
        </a:p>
      </dgm:t>
    </dgm:pt>
    <dgm:pt modelId="{9EDAF2A0-D6B3-4C17-9344-1A8652A3A1EB}" type="parTrans" cxnId="{090D8615-1E1A-40E6-A230-EBD8E32A0D63}">
      <dgm:prSet/>
      <dgm:spPr/>
      <dgm:t>
        <a:bodyPr/>
        <a:lstStyle/>
        <a:p>
          <a:endParaRPr lang="en-US" sz="2400"/>
        </a:p>
      </dgm:t>
    </dgm:pt>
    <dgm:pt modelId="{021C418C-A05F-4D0B-8A32-84D608F1F896}" type="sibTrans" cxnId="{090D8615-1E1A-40E6-A230-EBD8E32A0D63}">
      <dgm:prSet/>
      <dgm:spPr/>
      <dgm:t>
        <a:bodyPr/>
        <a:lstStyle/>
        <a:p>
          <a:endParaRPr lang="en-US" sz="2400"/>
        </a:p>
      </dgm:t>
    </dgm:pt>
    <dgm:pt modelId="{994FFB14-9D1F-418B-B466-8075A209D216}">
      <dgm:prSet phldrT="[Text]" custT="1"/>
      <dgm:spPr/>
      <dgm:t>
        <a:bodyPr/>
        <a:lstStyle/>
        <a:p>
          <a:r>
            <a:rPr lang="en-US" sz="1800" dirty="0"/>
            <a:t>Focuses on collaboration among organizations (e.g., public health departments, health care delivery organizations, social service agencies, government entities) to address issues that impact the health of a community</a:t>
          </a:r>
        </a:p>
      </dgm:t>
    </dgm:pt>
    <dgm:pt modelId="{97CB9833-3425-4726-BF48-D1FBB6D2718C}" type="parTrans" cxnId="{CDF26ECF-F9F4-4CA8-A9D1-437404D4F5D6}">
      <dgm:prSet/>
      <dgm:spPr/>
      <dgm:t>
        <a:bodyPr/>
        <a:lstStyle/>
        <a:p>
          <a:endParaRPr lang="en-US" sz="2400"/>
        </a:p>
      </dgm:t>
    </dgm:pt>
    <dgm:pt modelId="{C55CF3D3-CD2F-4702-9FD3-718B4F224E2F}" type="sibTrans" cxnId="{CDF26ECF-F9F4-4CA8-A9D1-437404D4F5D6}">
      <dgm:prSet/>
      <dgm:spPr/>
      <dgm:t>
        <a:bodyPr/>
        <a:lstStyle/>
        <a:p>
          <a:endParaRPr lang="en-US" sz="2400"/>
        </a:p>
      </dgm:t>
    </dgm:pt>
    <dgm:pt modelId="{6A761547-EE55-4008-B260-9B64878983DF}">
      <dgm:prSet phldrT="[Text]" custT="1"/>
      <dgm:spPr/>
      <dgm:t>
        <a:bodyPr/>
        <a:lstStyle/>
        <a:p>
          <a:r>
            <a:rPr lang="en-US" sz="1800" dirty="0"/>
            <a:t>ACA mandates that all nonprofit hospitals complete a community health needs assessment process every 3 years</a:t>
          </a:r>
        </a:p>
      </dgm:t>
    </dgm:pt>
    <dgm:pt modelId="{6D17A47C-503D-4D05-8381-E145F109CFEC}" type="parTrans" cxnId="{2ECA333E-7C2C-4BD0-BFF0-EFC250655A99}">
      <dgm:prSet/>
      <dgm:spPr/>
      <dgm:t>
        <a:bodyPr/>
        <a:lstStyle/>
        <a:p>
          <a:endParaRPr lang="en-US" sz="2400"/>
        </a:p>
      </dgm:t>
    </dgm:pt>
    <dgm:pt modelId="{43B3E0AA-5AD0-45B8-B5F6-5E83AFE9EB27}" type="sibTrans" cxnId="{2ECA333E-7C2C-4BD0-BFF0-EFC250655A99}">
      <dgm:prSet/>
      <dgm:spPr/>
      <dgm:t>
        <a:bodyPr/>
        <a:lstStyle/>
        <a:p>
          <a:endParaRPr lang="en-US" sz="2400"/>
        </a:p>
      </dgm:t>
    </dgm:pt>
    <dgm:pt modelId="{530AEC8B-D74E-42A1-9E55-C6796502BCFD}">
      <dgm:prSet phldrT="[Text]" custT="1"/>
      <dgm:spPr/>
      <dgm:t>
        <a:bodyPr/>
        <a:lstStyle/>
        <a:p>
          <a:r>
            <a:rPr lang="en-US" sz="1800" dirty="0"/>
            <a:t>Goal is to improve the health of the population and reduce inequities or disparities among population groups</a:t>
          </a:r>
        </a:p>
      </dgm:t>
    </dgm:pt>
    <dgm:pt modelId="{6CFDBD90-EBB1-4D93-984E-EC74DBF72171}" type="parTrans" cxnId="{6D60FCED-8C8C-4E5C-A2D4-ECA52AA23183}">
      <dgm:prSet/>
      <dgm:spPr/>
      <dgm:t>
        <a:bodyPr/>
        <a:lstStyle/>
        <a:p>
          <a:endParaRPr lang="en-US" sz="2400"/>
        </a:p>
      </dgm:t>
    </dgm:pt>
    <dgm:pt modelId="{C9766FFE-4960-4AD9-858D-E64689B298AB}" type="sibTrans" cxnId="{6D60FCED-8C8C-4E5C-A2D4-ECA52AA23183}">
      <dgm:prSet/>
      <dgm:spPr/>
      <dgm:t>
        <a:bodyPr/>
        <a:lstStyle/>
        <a:p>
          <a:endParaRPr lang="en-US" sz="2400"/>
        </a:p>
      </dgm:t>
    </dgm:pt>
    <dgm:pt modelId="{18AB3899-3456-4BDF-A20B-3474D6BE2469}" type="pres">
      <dgm:prSet presAssocID="{060A591F-E4F8-497E-A083-5AD634400C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AE405A-B659-49BF-9E14-62CE504F9AD3}" type="pres">
      <dgm:prSet presAssocID="{371F8499-E424-4E29-A5FB-9452ADE1EC58}" presName="composite" presStyleCnt="0"/>
      <dgm:spPr/>
    </dgm:pt>
    <dgm:pt modelId="{5462129C-0103-4BB5-AED3-CA933F4F2618}" type="pres">
      <dgm:prSet presAssocID="{371F8499-E424-4E29-A5FB-9452ADE1EC5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979B8-3A22-4577-8933-76084C00334D}" type="pres">
      <dgm:prSet presAssocID="{371F8499-E424-4E29-A5FB-9452ADE1EC58}" presName="descendantText" presStyleLbl="alignAcc1" presStyleIdx="0" presStyleCnt="3" custScaleY="114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6DD86-7181-40BC-8706-D49505567E84}" type="pres">
      <dgm:prSet presAssocID="{D54431CC-A46F-4D58-A180-B89BBEF348D1}" presName="sp" presStyleCnt="0"/>
      <dgm:spPr/>
    </dgm:pt>
    <dgm:pt modelId="{B3F9D0BF-950D-47F1-98E1-AA0EE9D5B09C}" type="pres">
      <dgm:prSet presAssocID="{C9350592-C771-4FD0-A071-161830907908}" presName="composite" presStyleCnt="0"/>
      <dgm:spPr/>
    </dgm:pt>
    <dgm:pt modelId="{5CC9F622-223A-479C-930C-FC81E577F27C}" type="pres">
      <dgm:prSet presAssocID="{C9350592-C771-4FD0-A071-16183090790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C5056-0FE4-4B07-8F45-D9D33378E809}" type="pres">
      <dgm:prSet presAssocID="{C9350592-C771-4FD0-A071-161830907908}" presName="descendantText" presStyleLbl="alignAcc1" presStyleIdx="1" presStyleCnt="3" custScaleY="181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7797A-9617-4B2E-9637-CBD224A4E369}" type="pres">
      <dgm:prSet presAssocID="{7F66B4B6-5B89-4002-8742-22F4EC8A9736}" presName="sp" presStyleCnt="0"/>
      <dgm:spPr/>
    </dgm:pt>
    <dgm:pt modelId="{CAB5D9FF-ACAC-4B2E-B8BB-8A4099CFDF43}" type="pres">
      <dgm:prSet presAssocID="{451EB49D-FEDE-49E2-95F8-72C32C19C824}" presName="composite" presStyleCnt="0"/>
      <dgm:spPr/>
    </dgm:pt>
    <dgm:pt modelId="{79B62620-6475-44ED-8066-A7F22058039A}" type="pres">
      <dgm:prSet presAssocID="{451EB49D-FEDE-49E2-95F8-72C32C19C82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1CFE47-D6CB-415B-83E1-A3C7F450F34B}" type="pres">
      <dgm:prSet presAssocID="{451EB49D-FEDE-49E2-95F8-72C32C19C824}" presName="descendantText" presStyleLbl="alignAcc1" presStyleIdx="2" presStyleCnt="3" custScaleY="130541" custLinFactNeighborX="925" custLinFactNeighborY="22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F0225C-CE7B-4F45-86E5-7D5A8EA857BD}" srcId="{060A591F-E4F8-497E-A083-5AD634400C17}" destId="{371F8499-E424-4E29-A5FB-9452ADE1EC58}" srcOrd="0" destOrd="0" parTransId="{36BAE1A5-5604-428E-8648-8EBDD8255F72}" sibTransId="{D54431CC-A46F-4D58-A180-B89BBEF348D1}"/>
    <dgm:cxn modelId="{2CDAE282-2323-4DD8-B284-5C584F7F1F42}" srcId="{371F8499-E424-4E29-A5FB-9452ADE1EC58}" destId="{837DCA47-5DC6-4509-8436-5739B097794E}" srcOrd="1" destOrd="0" parTransId="{D42505D2-F805-4C41-A6F0-739A7A8F299B}" sibTransId="{BF070380-A93F-4C3E-B07B-9E07869E30CC}"/>
    <dgm:cxn modelId="{280D3B4A-1F67-4E39-8484-D03A4D7D2699}" srcId="{060A591F-E4F8-497E-A083-5AD634400C17}" destId="{451EB49D-FEDE-49E2-95F8-72C32C19C824}" srcOrd="2" destOrd="0" parTransId="{1EFBA971-B537-42F9-8811-F7E86F819940}" sibTransId="{0D8809C4-0F77-40BD-9072-B49DE9ED8CE7}"/>
    <dgm:cxn modelId="{2AE2025C-77A1-48B6-9C43-BF795927C879}" type="presOf" srcId="{451EB49D-FEDE-49E2-95F8-72C32C19C824}" destId="{79B62620-6475-44ED-8066-A7F22058039A}" srcOrd="0" destOrd="0" presId="urn:microsoft.com/office/officeart/2005/8/layout/chevron2"/>
    <dgm:cxn modelId="{6D60FCED-8C8C-4E5C-A2D4-ECA52AA23183}" srcId="{451EB49D-FEDE-49E2-95F8-72C32C19C824}" destId="{530AEC8B-D74E-42A1-9E55-C6796502BCFD}" srcOrd="1" destOrd="0" parTransId="{6CFDBD90-EBB1-4D93-984E-EC74DBF72171}" sibTransId="{C9766FFE-4960-4AD9-858D-E64689B298AB}"/>
    <dgm:cxn modelId="{D2096391-7F66-4D49-A499-1D5420517DD3}" type="presOf" srcId="{530AEC8B-D74E-42A1-9E55-C6796502BCFD}" destId="{D51CFE47-D6CB-415B-83E1-A3C7F450F34B}" srcOrd="0" destOrd="1" presId="urn:microsoft.com/office/officeart/2005/8/layout/chevron2"/>
    <dgm:cxn modelId="{4D8D11CB-C5C2-420E-AB4C-64D4A6492A65}" type="presOf" srcId="{837DCA47-5DC6-4509-8436-5739B097794E}" destId="{2F5979B8-3A22-4577-8933-76084C00334D}" srcOrd="0" destOrd="1" presId="urn:microsoft.com/office/officeart/2005/8/layout/chevron2"/>
    <dgm:cxn modelId="{CDF26ECF-F9F4-4CA8-A9D1-437404D4F5D6}" srcId="{C9350592-C771-4FD0-A071-161830907908}" destId="{994FFB14-9D1F-418B-B466-8075A209D216}" srcOrd="0" destOrd="0" parTransId="{97CB9833-3425-4726-BF48-D1FBB6D2718C}" sibTransId="{C55CF3D3-CD2F-4702-9FD3-718B4F224E2F}"/>
    <dgm:cxn modelId="{2ECA333E-7C2C-4BD0-BFF0-EFC250655A99}" srcId="{C9350592-C771-4FD0-A071-161830907908}" destId="{6A761547-EE55-4008-B260-9B64878983DF}" srcOrd="1" destOrd="0" parTransId="{6D17A47C-503D-4D05-8381-E145F109CFEC}" sibTransId="{43B3E0AA-5AD0-45B8-B5F6-5E83AFE9EB27}"/>
    <dgm:cxn modelId="{5D825023-FCD2-4D46-9574-E55342617573}" srcId="{060A591F-E4F8-497E-A083-5AD634400C17}" destId="{C9350592-C771-4FD0-A071-161830907908}" srcOrd="1" destOrd="0" parTransId="{55D1ACC5-3ACA-4BDE-9383-51570FA89D7B}" sibTransId="{7F66B4B6-5B89-4002-8742-22F4EC8A9736}"/>
    <dgm:cxn modelId="{938F314B-88D3-452F-AB1D-510248556F47}" type="presOf" srcId="{C9350592-C771-4FD0-A071-161830907908}" destId="{5CC9F622-223A-479C-930C-FC81E577F27C}" srcOrd="0" destOrd="0" presId="urn:microsoft.com/office/officeart/2005/8/layout/chevron2"/>
    <dgm:cxn modelId="{090D8615-1E1A-40E6-A230-EBD8E32A0D63}" srcId="{451EB49D-FEDE-49E2-95F8-72C32C19C824}" destId="{60CE5EAB-D112-43A1-8361-7168B28976CC}" srcOrd="0" destOrd="0" parTransId="{9EDAF2A0-D6B3-4C17-9344-1A8652A3A1EB}" sibTransId="{021C418C-A05F-4D0B-8A32-84D608F1F896}"/>
    <dgm:cxn modelId="{3A7F8ACB-CB0C-4137-B92F-0D570E8FAAA6}" type="presOf" srcId="{994FFB14-9D1F-418B-B466-8075A209D216}" destId="{EF7C5056-0FE4-4B07-8F45-D9D33378E809}" srcOrd="0" destOrd="0" presId="urn:microsoft.com/office/officeart/2005/8/layout/chevron2"/>
    <dgm:cxn modelId="{A3A0D7FC-804F-4449-9F77-57018B1DAA9F}" type="presOf" srcId="{216B9175-47BF-409F-800E-38B2CC59E5D8}" destId="{2F5979B8-3A22-4577-8933-76084C00334D}" srcOrd="0" destOrd="0" presId="urn:microsoft.com/office/officeart/2005/8/layout/chevron2"/>
    <dgm:cxn modelId="{27DE635C-7E4C-4E73-84DC-3747DB395AE6}" srcId="{371F8499-E424-4E29-A5FB-9452ADE1EC58}" destId="{216B9175-47BF-409F-800E-38B2CC59E5D8}" srcOrd="0" destOrd="0" parTransId="{628E4498-10CE-439F-A93A-E1FC013381EC}" sibTransId="{3EE0D056-0B69-40C8-BB39-FB0A99909039}"/>
    <dgm:cxn modelId="{E48A1E38-81E5-47DA-856D-38871AA6EC90}" type="presOf" srcId="{60CE5EAB-D112-43A1-8361-7168B28976CC}" destId="{D51CFE47-D6CB-415B-83E1-A3C7F450F34B}" srcOrd="0" destOrd="0" presId="urn:microsoft.com/office/officeart/2005/8/layout/chevron2"/>
    <dgm:cxn modelId="{E14E1F93-35A9-405C-9426-4EC93169584D}" type="presOf" srcId="{6A761547-EE55-4008-B260-9B64878983DF}" destId="{EF7C5056-0FE4-4B07-8F45-D9D33378E809}" srcOrd="0" destOrd="1" presId="urn:microsoft.com/office/officeart/2005/8/layout/chevron2"/>
    <dgm:cxn modelId="{49F49D2A-3DF3-4648-906F-6D353D5819B1}" type="presOf" srcId="{060A591F-E4F8-497E-A083-5AD634400C17}" destId="{18AB3899-3456-4BDF-A20B-3474D6BE2469}" srcOrd="0" destOrd="0" presId="urn:microsoft.com/office/officeart/2005/8/layout/chevron2"/>
    <dgm:cxn modelId="{68CCDAFA-7682-42B4-A113-650A063BB492}" type="presOf" srcId="{371F8499-E424-4E29-A5FB-9452ADE1EC58}" destId="{5462129C-0103-4BB5-AED3-CA933F4F2618}" srcOrd="0" destOrd="0" presId="urn:microsoft.com/office/officeart/2005/8/layout/chevron2"/>
    <dgm:cxn modelId="{D9D67D5B-E467-4FD9-90FA-52D1E9BC0436}" type="presParOf" srcId="{18AB3899-3456-4BDF-A20B-3474D6BE2469}" destId="{2EAE405A-B659-49BF-9E14-62CE504F9AD3}" srcOrd="0" destOrd="0" presId="urn:microsoft.com/office/officeart/2005/8/layout/chevron2"/>
    <dgm:cxn modelId="{7E46BD8A-6BB6-4A4D-8E06-95DF68947507}" type="presParOf" srcId="{2EAE405A-B659-49BF-9E14-62CE504F9AD3}" destId="{5462129C-0103-4BB5-AED3-CA933F4F2618}" srcOrd="0" destOrd="0" presId="urn:microsoft.com/office/officeart/2005/8/layout/chevron2"/>
    <dgm:cxn modelId="{FA251EEB-6C8D-4BC1-991D-FBDAADF48021}" type="presParOf" srcId="{2EAE405A-B659-49BF-9E14-62CE504F9AD3}" destId="{2F5979B8-3A22-4577-8933-76084C00334D}" srcOrd="1" destOrd="0" presId="urn:microsoft.com/office/officeart/2005/8/layout/chevron2"/>
    <dgm:cxn modelId="{3D6BBA91-A66E-4846-8CEB-19F0DE684BC3}" type="presParOf" srcId="{18AB3899-3456-4BDF-A20B-3474D6BE2469}" destId="{06E6DD86-7181-40BC-8706-D49505567E84}" srcOrd="1" destOrd="0" presId="urn:microsoft.com/office/officeart/2005/8/layout/chevron2"/>
    <dgm:cxn modelId="{B2F953F5-A19A-43D0-9EA6-43FC7943CD71}" type="presParOf" srcId="{18AB3899-3456-4BDF-A20B-3474D6BE2469}" destId="{B3F9D0BF-950D-47F1-98E1-AA0EE9D5B09C}" srcOrd="2" destOrd="0" presId="urn:microsoft.com/office/officeart/2005/8/layout/chevron2"/>
    <dgm:cxn modelId="{48AD9F04-D172-4173-9269-DE27E86F2A1F}" type="presParOf" srcId="{B3F9D0BF-950D-47F1-98E1-AA0EE9D5B09C}" destId="{5CC9F622-223A-479C-930C-FC81E577F27C}" srcOrd="0" destOrd="0" presId="urn:microsoft.com/office/officeart/2005/8/layout/chevron2"/>
    <dgm:cxn modelId="{F3F09C44-6237-4E3D-9C57-A26E5F0E7A9A}" type="presParOf" srcId="{B3F9D0BF-950D-47F1-98E1-AA0EE9D5B09C}" destId="{EF7C5056-0FE4-4B07-8F45-D9D33378E809}" srcOrd="1" destOrd="0" presId="urn:microsoft.com/office/officeart/2005/8/layout/chevron2"/>
    <dgm:cxn modelId="{FC5821AF-520B-40D5-B927-0F020306635A}" type="presParOf" srcId="{18AB3899-3456-4BDF-A20B-3474D6BE2469}" destId="{47E7797A-9617-4B2E-9637-CBD224A4E369}" srcOrd="3" destOrd="0" presId="urn:microsoft.com/office/officeart/2005/8/layout/chevron2"/>
    <dgm:cxn modelId="{13671FE8-757A-4A2B-88C4-CDED5748F73B}" type="presParOf" srcId="{18AB3899-3456-4BDF-A20B-3474D6BE2469}" destId="{CAB5D9FF-ACAC-4B2E-B8BB-8A4099CFDF43}" srcOrd="4" destOrd="0" presId="urn:microsoft.com/office/officeart/2005/8/layout/chevron2"/>
    <dgm:cxn modelId="{02D52EC9-D45D-488A-8A56-EAD4932A1113}" type="presParOf" srcId="{CAB5D9FF-ACAC-4B2E-B8BB-8A4099CFDF43}" destId="{79B62620-6475-44ED-8066-A7F22058039A}" srcOrd="0" destOrd="0" presId="urn:microsoft.com/office/officeart/2005/8/layout/chevron2"/>
    <dgm:cxn modelId="{3197FD99-D81E-446F-B872-AF09B1E60D6D}" type="presParOf" srcId="{CAB5D9FF-ACAC-4B2E-B8BB-8A4099CFDF43}" destId="{D51CFE47-D6CB-415B-83E1-A3C7F450F34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0405CB-1FC2-461F-86A2-419881E34C9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2241D3-05E6-4AC3-B8C3-39150E992681}">
      <dgm:prSet phldrT="[Text]" custT="1"/>
      <dgm:spPr/>
      <dgm:t>
        <a:bodyPr/>
        <a:lstStyle/>
        <a:p>
          <a:r>
            <a:rPr lang="en-US" sz="2800" dirty="0" smtClean="0"/>
            <a:t>Emergency Severity </a:t>
          </a:r>
          <a:r>
            <a:rPr lang="en-US" sz="2800" dirty="0"/>
            <a:t>Index</a:t>
          </a:r>
        </a:p>
      </dgm:t>
    </dgm:pt>
    <dgm:pt modelId="{130CDECA-ED68-4EB2-81B5-7F91296F3098}" type="parTrans" cxnId="{B713E304-FF7E-475A-87BC-BF961003F9F8}">
      <dgm:prSet/>
      <dgm:spPr/>
      <dgm:t>
        <a:bodyPr/>
        <a:lstStyle/>
        <a:p>
          <a:endParaRPr lang="en-US"/>
        </a:p>
      </dgm:t>
    </dgm:pt>
    <dgm:pt modelId="{0CBEE40A-B000-4B9D-9262-9E2C6EADCA5F}" type="sibTrans" cxnId="{B713E304-FF7E-475A-87BC-BF961003F9F8}">
      <dgm:prSet/>
      <dgm:spPr/>
      <dgm:t>
        <a:bodyPr/>
        <a:lstStyle/>
        <a:p>
          <a:endParaRPr lang="en-US"/>
        </a:p>
      </dgm:t>
    </dgm:pt>
    <dgm:pt modelId="{37C3AAD9-C110-4561-B306-582BBBD726F2}">
      <dgm:prSet phldrT="[Text]" custT="1"/>
      <dgm:spPr/>
      <dgm:t>
        <a:bodyPr/>
        <a:lstStyle/>
        <a:p>
          <a:r>
            <a:rPr lang="en-US" sz="2000" baseline="0" dirty="0"/>
            <a:t>Immediate</a:t>
          </a:r>
        </a:p>
        <a:p>
          <a:r>
            <a:rPr lang="en-US" sz="2000" dirty="0"/>
            <a:t>(less than 1 minute)</a:t>
          </a:r>
        </a:p>
      </dgm:t>
    </dgm:pt>
    <dgm:pt modelId="{B03C4639-EBC2-465D-A53F-6031F59C0043}" type="parTrans" cxnId="{D0E94D66-FF8A-4ADB-8CB1-767A776E1974}">
      <dgm:prSet/>
      <dgm:spPr/>
      <dgm:t>
        <a:bodyPr/>
        <a:lstStyle/>
        <a:p>
          <a:endParaRPr lang="en-US" dirty="0"/>
        </a:p>
      </dgm:t>
    </dgm:pt>
    <dgm:pt modelId="{405A6CD2-5FE7-4A72-AA8A-4FC365BD0145}" type="sibTrans" cxnId="{D0E94D66-FF8A-4ADB-8CB1-767A776E1974}">
      <dgm:prSet/>
      <dgm:spPr/>
      <dgm:t>
        <a:bodyPr/>
        <a:lstStyle/>
        <a:p>
          <a:endParaRPr lang="en-US"/>
        </a:p>
      </dgm:t>
    </dgm:pt>
    <dgm:pt modelId="{8ECE7339-2A58-485C-BED1-F6F94784FFAD}">
      <dgm:prSet phldrT="[Text]" custT="1"/>
      <dgm:spPr/>
      <dgm:t>
        <a:bodyPr/>
        <a:lstStyle/>
        <a:p>
          <a:r>
            <a:rPr lang="en-US" sz="2000" baseline="0" dirty="0"/>
            <a:t>Emergent</a:t>
          </a:r>
        </a:p>
        <a:p>
          <a:r>
            <a:rPr lang="en-US" sz="2000" dirty="0"/>
            <a:t>(1–14 minutes)</a:t>
          </a:r>
        </a:p>
      </dgm:t>
    </dgm:pt>
    <dgm:pt modelId="{3AC0EF29-333B-4472-AEF6-CFFC6BBFB4A9}" type="parTrans" cxnId="{A24A524F-9361-4EB9-850B-03D8BC89FC36}">
      <dgm:prSet/>
      <dgm:spPr/>
      <dgm:t>
        <a:bodyPr/>
        <a:lstStyle/>
        <a:p>
          <a:endParaRPr lang="en-US" dirty="0"/>
        </a:p>
      </dgm:t>
    </dgm:pt>
    <dgm:pt modelId="{52C38756-C49E-4F90-A5F7-4FFE3C705382}" type="sibTrans" cxnId="{A24A524F-9361-4EB9-850B-03D8BC89FC36}">
      <dgm:prSet/>
      <dgm:spPr/>
      <dgm:t>
        <a:bodyPr/>
        <a:lstStyle/>
        <a:p>
          <a:endParaRPr lang="en-US"/>
        </a:p>
      </dgm:t>
    </dgm:pt>
    <dgm:pt modelId="{AA8B1702-4CF9-47BD-9AE9-BB0405D660F4}">
      <dgm:prSet phldrT="[Text]" custT="1"/>
      <dgm:spPr/>
      <dgm:t>
        <a:bodyPr/>
        <a:lstStyle/>
        <a:p>
          <a:r>
            <a:rPr lang="en-US" sz="2000" dirty="0"/>
            <a:t>Urgent </a:t>
          </a:r>
        </a:p>
        <a:p>
          <a:r>
            <a:rPr lang="en-US" sz="2000" dirty="0"/>
            <a:t>(15–60 minutes)</a:t>
          </a:r>
        </a:p>
      </dgm:t>
    </dgm:pt>
    <dgm:pt modelId="{B02CBF5C-087E-4B82-BA2C-5A028329DFBA}" type="parTrans" cxnId="{C6678CB1-CB28-4C15-B978-F7A9C2EB16BF}">
      <dgm:prSet/>
      <dgm:spPr/>
      <dgm:t>
        <a:bodyPr/>
        <a:lstStyle/>
        <a:p>
          <a:endParaRPr lang="en-US" dirty="0"/>
        </a:p>
      </dgm:t>
    </dgm:pt>
    <dgm:pt modelId="{C0F5C463-B50F-4A18-A693-33765AD22578}" type="sibTrans" cxnId="{C6678CB1-CB28-4C15-B978-F7A9C2EB16BF}">
      <dgm:prSet/>
      <dgm:spPr/>
      <dgm:t>
        <a:bodyPr/>
        <a:lstStyle/>
        <a:p>
          <a:endParaRPr lang="en-US"/>
        </a:p>
      </dgm:t>
    </dgm:pt>
    <dgm:pt modelId="{990EEF54-28F9-418C-84D4-42073020AFC3}">
      <dgm:prSet custT="1"/>
      <dgm:spPr/>
      <dgm:t>
        <a:bodyPr/>
        <a:lstStyle/>
        <a:p>
          <a:r>
            <a:rPr lang="en-US" sz="2000" dirty="0"/>
            <a:t>Semiurgent </a:t>
          </a:r>
        </a:p>
        <a:p>
          <a:r>
            <a:rPr lang="en-US" sz="2000" dirty="0"/>
            <a:t>(61–120 minutes)</a:t>
          </a:r>
        </a:p>
      </dgm:t>
    </dgm:pt>
    <dgm:pt modelId="{F103F0F4-EEF7-42F4-8872-D6FE595AF78B}" type="parTrans" cxnId="{4F947AAE-DA99-4E70-86C4-D3B52FDF8862}">
      <dgm:prSet/>
      <dgm:spPr/>
      <dgm:t>
        <a:bodyPr/>
        <a:lstStyle/>
        <a:p>
          <a:endParaRPr lang="en-US" dirty="0"/>
        </a:p>
      </dgm:t>
    </dgm:pt>
    <dgm:pt modelId="{EB1CADB8-CCD1-4955-BC02-5CA48D4AB988}" type="sibTrans" cxnId="{4F947AAE-DA99-4E70-86C4-D3B52FDF8862}">
      <dgm:prSet/>
      <dgm:spPr/>
      <dgm:t>
        <a:bodyPr/>
        <a:lstStyle/>
        <a:p>
          <a:endParaRPr lang="en-US"/>
        </a:p>
      </dgm:t>
    </dgm:pt>
    <dgm:pt modelId="{AB3A43AB-AD72-4CB6-A8EE-9415B453D732}">
      <dgm:prSet custT="1"/>
      <dgm:spPr/>
      <dgm:t>
        <a:bodyPr/>
        <a:lstStyle/>
        <a:p>
          <a:r>
            <a:rPr lang="en-US" sz="2000" dirty="0"/>
            <a:t>Nonurgent </a:t>
          </a:r>
        </a:p>
        <a:p>
          <a:r>
            <a:rPr lang="en-US" sz="2000" dirty="0"/>
            <a:t>(121 minutes–24 hours)</a:t>
          </a:r>
        </a:p>
      </dgm:t>
    </dgm:pt>
    <dgm:pt modelId="{3DEB6442-6E8E-4182-B4FF-DDB53440B29D}" type="parTrans" cxnId="{B384E4DD-80E9-4687-8CEE-5898811F3063}">
      <dgm:prSet/>
      <dgm:spPr/>
      <dgm:t>
        <a:bodyPr/>
        <a:lstStyle/>
        <a:p>
          <a:endParaRPr lang="en-US" dirty="0"/>
        </a:p>
      </dgm:t>
    </dgm:pt>
    <dgm:pt modelId="{1E76A4CC-7FBC-4A0E-81FB-26F37BA623B5}" type="sibTrans" cxnId="{B384E4DD-80E9-4687-8CEE-5898811F3063}">
      <dgm:prSet/>
      <dgm:spPr/>
      <dgm:t>
        <a:bodyPr/>
        <a:lstStyle/>
        <a:p>
          <a:endParaRPr lang="en-US"/>
        </a:p>
      </dgm:t>
    </dgm:pt>
    <dgm:pt modelId="{A6024630-EE33-4156-B2AC-10258F4968E9}" type="pres">
      <dgm:prSet presAssocID="{A60405CB-1FC2-461F-86A2-419881E34C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C82F0A-FFED-403D-B1D8-B88B55959BF7}" type="pres">
      <dgm:prSet presAssocID="{862241D3-05E6-4AC3-B8C3-39150E992681}" presName="root1" presStyleCnt="0"/>
      <dgm:spPr/>
    </dgm:pt>
    <dgm:pt modelId="{8FC13AB1-F6C6-42DC-BD6A-09C24B7FBCDD}" type="pres">
      <dgm:prSet presAssocID="{862241D3-05E6-4AC3-B8C3-39150E992681}" presName="LevelOneTextNode" presStyleLbl="node0" presStyleIdx="0" presStyleCnt="1" custScaleY="1065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B7D944-AB85-4138-90EC-FECF15A02296}" type="pres">
      <dgm:prSet presAssocID="{862241D3-05E6-4AC3-B8C3-39150E992681}" presName="level2hierChild" presStyleCnt="0"/>
      <dgm:spPr/>
    </dgm:pt>
    <dgm:pt modelId="{1C93151A-97C0-4BD6-A703-6219D25BEF6F}" type="pres">
      <dgm:prSet presAssocID="{B03C4639-EBC2-465D-A53F-6031F59C0043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4F1B54DE-3153-4A42-88D4-EF723ED9FDBF}" type="pres">
      <dgm:prSet presAssocID="{B03C4639-EBC2-465D-A53F-6031F59C0043}" presName="connTx" presStyleLbl="parChTrans1D2" presStyleIdx="0" presStyleCnt="5"/>
      <dgm:spPr/>
      <dgm:t>
        <a:bodyPr/>
        <a:lstStyle/>
        <a:p>
          <a:endParaRPr lang="en-US"/>
        </a:p>
      </dgm:t>
    </dgm:pt>
    <dgm:pt modelId="{FD74A8F3-C3AC-4EE3-946E-9697CEDB01AA}" type="pres">
      <dgm:prSet presAssocID="{37C3AAD9-C110-4561-B306-582BBBD726F2}" presName="root2" presStyleCnt="0"/>
      <dgm:spPr/>
    </dgm:pt>
    <dgm:pt modelId="{B470F9B0-5796-4BF7-97B6-C0D95A4E1C43}" type="pres">
      <dgm:prSet presAssocID="{37C3AAD9-C110-4561-B306-582BBBD726F2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295F98-5B90-4266-A5B8-ECB10A6D9FE3}" type="pres">
      <dgm:prSet presAssocID="{37C3AAD9-C110-4561-B306-582BBBD726F2}" presName="level3hierChild" presStyleCnt="0"/>
      <dgm:spPr/>
    </dgm:pt>
    <dgm:pt modelId="{D9CD2BA5-E776-4B44-87E0-F3921D0602FA}" type="pres">
      <dgm:prSet presAssocID="{3AC0EF29-333B-4472-AEF6-CFFC6BBFB4A9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24F99D9D-7347-4D07-8380-6A7A39677988}" type="pres">
      <dgm:prSet presAssocID="{3AC0EF29-333B-4472-AEF6-CFFC6BBFB4A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976F2807-3D2B-443D-9E0E-5BE3B61343AA}" type="pres">
      <dgm:prSet presAssocID="{8ECE7339-2A58-485C-BED1-F6F94784FFAD}" presName="root2" presStyleCnt="0"/>
      <dgm:spPr/>
    </dgm:pt>
    <dgm:pt modelId="{528B23C0-6424-4EFB-92C0-9A3F92622709}" type="pres">
      <dgm:prSet presAssocID="{8ECE7339-2A58-485C-BED1-F6F94784FFAD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11C39C-097B-4FCA-B2DC-9F7F55C7EFEA}" type="pres">
      <dgm:prSet presAssocID="{8ECE7339-2A58-485C-BED1-F6F94784FFAD}" presName="level3hierChild" presStyleCnt="0"/>
      <dgm:spPr/>
    </dgm:pt>
    <dgm:pt modelId="{9DB61FF4-4DBB-46E4-B816-553037BE1827}" type="pres">
      <dgm:prSet presAssocID="{B02CBF5C-087E-4B82-BA2C-5A028329DFB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57C9A1D-FF2C-4A0B-BB78-C674AB557959}" type="pres">
      <dgm:prSet presAssocID="{B02CBF5C-087E-4B82-BA2C-5A028329DFB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D7B6A71F-907C-40B1-BB58-089BEB438E3D}" type="pres">
      <dgm:prSet presAssocID="{AA8B1702-4CF9-47BD-9AE9-BB0405D660F4}" presName="root2" presStyleCnt="0"/>
      <dgm:spPr/>
    </dgm:pt>
    <dgm:pt modelId="{C94E43C2-D2C0-4494-88CB-33337A766719}" type="pres">
      <dgm:prSet presAssocID="{AA8B1702-4CF9-47BD-9AE9-BB0405D660F4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B2D792-544F-43A2-A18A-139107285AA2}" type="pres">
      <dgm:prSet presAssocID="{AA8B1702-4CF9-47BD-9AE9-BB0405D660F4}" presName="level3hierChild" presStyleCnt="0"/>
      <dgm:spPr/>
    </dgm:pt>
    <dgm:pt modelId="{6AEDD17D-72AF-46A7-B186-73D70A920AD0}" type="pres">
      <dgm:prSet presAssocID="{F103F0F4-EEF7-42F4-8872-D6FE595AF78B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C3FEE0DD-83AB-47E4-ACB6-3873D35C2B28}" type="pres">
      <dgm:prSet presAssocID="{F103F0F4-EEF7-42F4-8872-D6FE595AF78B}" presName="connTx" presStyleLbl="parChTrans1D2" presStyleIdx="3" presStyleCnt="5"/>
      <dgm:spPr/>
      <dgm:t>
        <a:bodyPr/>
        <a:lstStyle/>
        <a:p>
          <a:endParaRPr lang="en-US"/>
        </a:p>
      </dgm:t>
    </dgm:pt>
    <dgm:pt modelId="{0DB088ED-4B46-40B0-8D25-C0644E708D57}" type="pres">
      <dgm:prSet presAssocID="{990EEF54-28F9-418C-84D4-42073020AFC3}" presName="root2" presStyleCnt="0"/>
      <dgm:spPr/>
    </dgm:pt>
    <dgm:pt modelId="{16FE7E52-1CBD-4486-8FFE-78A4BF4E8FC1}" type="pres">
      <dgm:prSet presAssocID="{990EEF54-28F9-418C-84D4-42073020AFC3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D47FD5-7C03-4DC8-9CB7-DAB3E14E43E1}" type="pres">
      <dgm:prSet presAssocID="{990EEF54-28F9-418C-84D4-42073020AFC3}" presName="level3hierChild" presStyleCnt="0"/>
      <dgm:spPr/>
    </dgm:pt>
    <dgm:pt modelId="{546CD46E-19FE-429B-8782-4AC11DAE48EA}" type="pres">
      <dgm:prSet presAssocID="{3DEB6442-6E8E-4182-B4FF-DDB53440B29D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2777C599-0993-466C-A65C-306B80C2A910}" type="pres">
      <dgm:prSet presAssocID="{3DEB6442-6E8E-4182-B4FF-DDB53440B29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AC116F5E-8F78-44FC-A5FF-132B09F9ED60}" type="pres">
      <dgm:prSet presAssocID="{AB3A43AB-AD72-4CB6-A8EE-9415B453D732}" presName="root2" presStyleCnt="0"/>
      <dgm:spPr/>
    </dgm:pt>
    <dgm:pt modelId="{7745AE99-5AE1-4EBB-9B6C-D13D6888626D}" type="pres">
      <dgm:prSet presAssocID="{AB3A43AB-AD72-4CB6-A8EE-9415B453D732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94D115-AA07-4162-822E-62CFCE0E11C1}" type="pres">
      <dgm:prSet presAssocID="{AB3A43AB-AD72-4CB6-A8EE-9415B453D732}" presName="level3hierChild" presStyleCnt="0"/>
      <dgm:spPr/>
    </dgm:pt>
  </dgm:ptLst>
  <dgm:cxnLst>
    <dgm:cxn modelId="{B384E4DD-80E9-4687-8CEE-5898811F3063}" srcId="{862241D3-05E6-4AC3-B8C3-39150E992681}" destId="{AB3A43AB-AD72-4CB6-A8EE-9415B453D732}" srcOrd="4" destOrd="0" parTransId="{3DEB6442-6E8E-4182-B4FF-DDB53440B29D}" sibTransId="{1E76A4CC-7FBC-4A0E-81FB-26F37BA623B5}"/>
    <dgm:cxn modelId="{DD02CF04-7FF5-43DE-B405-1150C949AD64}" type="presOf" srcId="{3AC0EF29-333B-4472-AEF6-CFFC6BBFB4A9}" destId="{D9CD2BA5-E776-4B44-87E0-F3921D0602FA}" srcOrd="0" destOrd="0" presId="urn:microsoft.com/office/officeart/2008/layout/HorizontalMultiLevelHierarchy"/>
    <dgm:cxn modelId="{14F17D3E-CE3C-4A8A-84AB-5A027AD872F8}" type="presOf" srcId="{3DEB6442-6E8E-4182-B4FF-DDB53440B29D}" destId="{546CD46E-19FE-429B-8782-4AC11DAE48EA}" srcOrd="0" destOrd="0" presId="urn:microsoft.com/office/officeart/2008/layout/HorizontalMultiLevelHierarchy"/>
    <dgm:cxn modelId="{8AC14A1C-7580-45BB-998E-193ED68D925B}" type="presOf" srcId="{8ECE7339-2A58-485C-BED1-F6F94784FFAD}" destId="{528B23C0-6424-4EFB-92C0-9A3F92622709}" srcOrd="0" destOrd="0" presId="urn:microsoft.com/office/officeart/2008/layout/HorizontalMultiLevelHierarchy"/>
    <dgm:cxn modelId="{4F947AAE-DA99-4E70-86C4-D3B52FDF8862}" srcId="{862241D3-05E6-4AC3-B8C3-39150E992681}" destId="{990EEF54-28F9-418C-84D4-42073020AFC3}" srcOrd="3" destOrd="0" parTransId="{F103F0F4-EEF7-42F4-8872-D6FE595AF78B}" sibTransId="{EB1CADB8-CCD1-4955-BC02-5CA48D4AB988}"/>
    <dgm:cxn modelId="{2191875D-A1E2-4C43-91EE-7B9CB75CC6C9}" type="presOf" srcId="{F103F0F4-EEF7-42F4-8872-D6FE595AF78B}" destId="{6AEDD17D-72AF-46A7-B186-73D70A920AD0}" srcOrd="0" destOrd="0" presId="urn:microsoft.com/office/officeart/2008/layout/HorizontalMultiLevelHierarchy"/>
    <dgm:cxn modelId="{3BCA8922-0E93-4AAA-A5C9-659E0DEEEB7E}" type="presOf" srcId="{B03C4639-EBC2-465D-A53F-6031F59C0043}" destId="{1C93151A-97C0-4BD6-A703-6219D25BEF6F}" srcOrd="0" destOrd="0" presId="urn:microsoft.com/office/officeart/2008/layout/HorizontalMultiLevelHierarchy"/>
    <dgm:cxn modelId="{EE53E5B8-8150-4876-85DB-F9F4DA38906E}" type="presOf" srcId="{B02CBF5C-087E-4B82-BA2C-5A028329DFBA}" destId="{9DB61FF4-4DBB-46E4-B816-553037BE1827}" srcOrd="0" destOrd="0" presId="urn:microsoft.com/office/officeart/2008/layout/HorizontalMultiLevelHierarchy"/>
    <dgm:cxn modelId="{A24A524F-9361-4EB9-850B-03D8BC89FC36}" srcId="{862241D3-05E6-4AC3-B8C3-39150E992681}" destId="{8ECE7339-2A58-485C-BED1-F6F94784FFAD}" srcOrd="1" destOrd="0" parTransId="{3AC0EF29-333B-4472-AEF6-CFFC6BBFB4A9}" sibTransId="{52C38756-C49E-4F90-A5F7-4FFE3C705382}"/>
    <dgm:cxn modelId="{8F36A0E8-6D4E-4F87-AAA6-4295B59D0ED9}" type="presOf" srcId="{3AC0EF29-333B-4472-AEF6-CFFC6BBFB4A9}" destId="{24F99D9D-7347-4D07-8380-6A7A39677988}" srcOrd="1" destOrd="0" presId="urn:microsoft.com/office/officeart/2008/layout/HorizontalMultiLevelHierarchy"/>
    <dgm:cxn modelId="{69C7470B-98D6-4E74-8757-48C17C67666F}" type="presOf" srcId="{F103F0F4-EEF7-42F4-8872-D6FE595AF78B}" destId="{C3FEE0DD-83AB-47E4-ACB6-3873D35C2B28}" srcOrd="1" destOrd="0" presId="urn:microsoft.com/office/officeart/2008/layout/HorizontalMultiLevelHierarchy"/>
    <dgm:cxn modelId="{0DBC1A03-6DB3-4F73-80AF-D597F1729631}" type="presOf" srcId="{AA8B1702-4CF9-47BD-9AE9-BB0405D660F4}" destId="{C94E43C2-D2C0-4494-88CB-33337A766719}" srcOrd="0" destOrd="0" presId="urn:microsoft.com/office/officeart/2008/layout/HorizontalMultiLevelHierarchy"/>
    <dgm:cxn modelId="{C6678CB1-CB28-4C15-B978-F7A9C2EB16BF}" srcId="{862241D3-05E6-4AC3-B8C3-39150E992681}" destId="{AA8B1702-4CF9-47BD-9AE9-BB0405D660F4}" srcOrd="2" destOrd="0" parTransId="{B02CBF5C-087E-4B82-BA2C-5A028329DFBA}" sibTransId="{C0F5C463-B50F-4A18-A693-33765AD22578}"/>
    <dgm:cxn modelId="{3D36D79E-A6A0-48C7-886F-C7C364E8BD31}" type="presOf" srcId="{B02CBF5C-087E-4B82-BA2C-5A028329DFBA}" destId="{957C9A1D-FF2C-4A0B-BB78-C674AB557959}" srcOrd="1" destOrd="0" presId="urn:microsoft.com/office/officeart/2008/layout/HorizontalMultiLevelHierarchy"/>
    <dgm:cxn modelId="{87B9F1FE-E169-413F-9B48-EA034555387D}" type="presOf" srcId="{B03C4639-EBC2-465D-A53F-6031F59C0043}" destId="{4F1B54DE-3153-4A42-88D4-EF723ED9FDBF}" srcOrd="1" destOrd="0" presId="urn:microsoft.com/office/officeart/2008/layout/HorizontalMultiLevelHierarchy"/>
    <dgm:cxn modelId="{05E6F94D-B156-4526-9B3D-286A99EE207E}" type="presOf" srcId="{3DEB6442-6E8E-4182-B4FF-DDB53440B29D}" destId="{2777C599-0993-466C-A65C-306B80C2A910}" srcOrd="1" destOrd="0" presId="urn:microsoft.com/office/officeart/2008/layout/HorizontalMultiLevelHierarchy"/>
    <dgm:cxn modelId="{5811CC6E-4F4E-42ED-9357-7093BDAA336E}" type="presOf" srcId="{37C3AAD9-C110-4561-B306-582BBBD726F2}" destId="{B470F9B0-5796-4BF7-97B6-C0D95A4E1C43}" srcOrd="0" destOrd="0" presId="urn:microsoft.com/office/officeart/2008/layout/HorizontalMultiLevelHierarchy"/>
    <dgm:cxn modelId="{B22373E2-7BE3-4AB9-A95F-933246BCECBE}" type="presOf" srcId="{862241D3-05E6-4AC3-B8C3-39150E992681}" destId="{8FC13AB1-F6C6-42DC-BD6A-09C24B7FBCDD}" srcOrd="0" destOrd="0" presId="urn:microsoft.com/office/officeart/2008/layout/HorizontalMultiLevelHierarchy"/>
    <dgm:cxn modelId="{2ACE8D1C-1F45-499B-8870-60647EA9FFD1}" type="presOf" srcId="{990EEF54-28F9-418C-84D4-42073020AFC3}" destId="{16FE7E52-1CBD-4486-8FFE-78A4BF4E8FC1}" srcOrd="0" destOrd="0" presId="urn:microsoft.com/office/officeart/2008/layout/HorizontalMultiLevelHierarchy"/>
    <dgm:cxn modelId="{B713E304-FF7E-475A-87BC-BF961003F9F8}" srcId="{A60405CB-1FC2-461F-86A2-419881E34C9B}" destId="{862241D3-05E6-4AC3-B8C3-39150E992681}" srcOrd="0" destOrd="0" parTransId="{130CDECA-ED68-4EB2-81B5-7F91296F3098}" sibTransId="{0CBEE40A-B000-4B9D-9262-9E2C6EADCA5F}"/>
    <dgm:cxn modelId="{D0E94D66-FF8A-4ADB-8CB1-767A776E1974}" srcId="{862241D3-05E6-4AC3-B8C3-39150E992681}" destId="{37C3AAD9-C110-4561-B306-582BBBD726F2}" srcOrd="0" destOrd="0" parTransId="{B03C4639-EBC2-465D-A53F-6031F59C0043}" sibTransId="{405A6CD2-5FE7-4A72-AA8A-4FC365BD0145}"/>
    <dgm:cxn modelId="{666272EC-9544-469B-B13E-E4558D4C01FF}" type="presOf" srcId="{AB3A43AB-AD72-4CB6-A8EE-9415B453D732}" destId="{7745AE99-5AE1-4EBB-9B6C-D13D6888626D}" srcOrd="0" destOrd="0" presId="urn:microsoft.com/office/officeart/2008/layout/HorizontalMultiLevelHierarchy"/>
    <dgm:cxn modelId="{6A3ED5C5-7E24-4639-8740-775A935324EC}" type="presOf" srcId="{A60405CB-1FC2-461F-86A2-419881E34C9B}" destId="{A6024630-EE33-4156-B2AC-10258F4968E9}" srcOrd="0" destOrd="0" presId="urn:microsoft.com/office/officeart/2008/layout/HorizontalMultiLevelHierarchy"/>
    <dgm:cxn modelId="{B88FF15C-1B6A-42FA-B1B9-B51D14854018}" type="presParOf" srcId="{A6024630-EE33-4156-B2AC-10258F4968E9}" destId="{F1C82F0A-FFED-403D-B1D8-B88B55959BF7}" srcOrd="0" destOrd="0" presId="urn:microsoft.com/office/officeart/2008/layout/HorizontalMultiLevelHierarchy"/>
    <dgm:cxn modelId="{7F19E58E-9A31-4801-8E6A-6AC599BA34CA}" type="presParOf" srcId="{F1C82F0A-FFED-403D-B1D8-B88B55959BF7}" destId="{8FC13AB1-F6C6-42DC-BD6A-09C24B7FBCDD}" srcOrd="0" destOrd="0" presId="urn:microsoft.com/office/officeart/2008/layout/HorizontalMultiLevelHierarchy"/>
    <dgm:cxn modelId="{61C1A16F-5964-4A43-8239-D60426DD6EAB}" type="presParOf" srcId="{F1C82F0A-FFED-403D-B1D8-B88B55959BF7}" destId="{B5B7D944-AB85-4138-90EC-FECF15A02296}" srcOrd="1" destOrd="0" presId="urn:microsoft.com/office/officeart/2008/layout/HorizontalMultiLevelHierarchy"/>
    <dgm:cxn modelId="{EA97EDBD-2A62-44E8-B0B7-E2609D486CD6}" type="presParOf" srcId="{B5B7D944-AB85-4138-90EC-FECF15A02296}" destId="{1C93151A-97C0-4BD6-A703-6219D25BEF6F}" srcOrd="0" destOrd="0" presId="urn:microsoft.com/office/officeart/2008/layout/HorizontalMultiLevelHierarchy"/>
    <dgm:cxn modelId="{F25E3713-7C9D-4BAF-A67C-242E3316A15E}" type="presParOf" srcId="{1C93151A-97C0-4BD6-A703-6219D25BEF6F}" destId="{4F1B54DE-3153-4A42-88D4-EF723ED9FDBF}" srcOrd="0" destOrd="0" presId="urn:microsoft.com/office/officeart/2008/layout/HorizontalMultiLevelHierarchy"/>
    <dgm:cxn modelId="{2796C1EE-31B8-4847-ABF8-DADB1B0B0D0A}" type="presParOf" srcId="{B5B7D944-AB85-4138-90EC-FECF15A02296}" destId="{FD74A8F3-C3AC-4EE3-946E-9697CEDB01AA}" srcOrd="1" destOrd="0" presId="urn:microsoft.com/office/officeart/2008/layout/HorizontalMultiLevelHierarchy"/>
    <dgm:cxn modelId="{D060E6A3-4F54-4619-9217-DFE2CFD3275B}" type="presParOf" srcId="{FD74A8F3-C3AC-4EE3-946E-9697CEDB01AA}" destId="{B470F9B0-5796-4BF7-97B6-C0D95A4E1C43}" srcOrd="0" destOrd="0" presId="urn:microsoft.com/office/officeart/2008/layout/HorizontalMultiLevelHierarchy"/>
    <dgm:cxn modelId="{5990AEF2-D40F-4587-A7D5-E6E1005F31C6}" type="presParOf" srcId="{FD74A8F3-C3AC-4EE3-946E-9697CEDB01AA}" destId="{0C295F98-5B90-4266-A5B8-ECB10A6D9FE3}" srcOrd="1" destOrd="0" presId="urn:microsoft.com/office/officeart/2008/layout/HorizontalMultiLevelHierarchy"/>
    <dgm:cxn modelId="{735515BB-6150-4EC3-9402-FBC4DAF47465}" type="presParOf" srcId="{B5B7D944-AB85-4138-90EC-FECF15A02296}" destId="{D9CD2BA5-E776-4B44-87E0-F3921D0602FA}" srcOrd="2" destOrd="0" presId="urn:microsoft.com/office/officeart/2008/layout/HorizontalMultiLevelHierarchy"/>
    <dgm:cxn modelId="{B57A858F-A901-4BDE-B3A5-5F5EF8A3BDE3}" type="presParOf" srcId="{D9CD2BA5-E776-4B44-87E0-F3921D0602FA}" destId="{24F99D9D-7347-4D07-8380-6A7A39677988}" srcOrd="0" destOrd="0" presId="urn:microsoft.com/office/officeart/2008/layout/HorizontalMultiLevelHierarchy"/>
    <dgm:cxn modelId="{767959ED-5E1F-4092-8C30-18BC7A12F6E6}" type="presParOf" srcId="{B5B7D944-AB85-4138-90EC-FECF15A02296}" destId="{976F2807-3D2B-443D-9E0E-5BE3B61343AA}" srcOrd="3" destOrd="0" presId="urn:microsoft.com/office/officeart/2008/layout/HorizontalMultiLevelHierarchy"/>
    <dgm:cxn modelId="{22D5856D-3F79-4F78-9A76-391C4E9BCD5E}" type="presParOf" srcId="{976F2807-3D2B-443D-9E0E-5BE3B61343AA}" destId="{528B23C0-6424-4EFB-92C0-9A3F92622709}" srcOrd="0" destOrd="0" presId="urn:microsoft.com/office/officeart/2008/layout/HorizontalMultiLevelHierarchy"/>
    <dgm:cxn modelId="{DAD86984-857F-4EAE-B6A8-EF43CB122AD7}" type="presParOf" srcId="{976F2807-3D2B-443D-9E0E-5BE3B61343AA}" destId="{4911C39C-097B-4FCA-B2DC-9F7F55C7EFEA}" srcOrd="1" destOrd="0" presId="urn:microsoft.com/office/officeart/2008/layout/HorizontalMultiLevelHierarchy"/>
    <dgm:cxn modelId="{AAFB00BB-707F-4A2B-9863-463591EE7317}" type="presParOf" srcId="{B5B7D944-AB85-4138-90EC-FECF15A02296}" destId="{9DB61FF4-4DBB-46E4-B816-553037BE1827}" srcOrd="4" destOrd="0" presId="urn:microsoft.com/office/officeart/2008/layout/HorizontalMultiLevelHierarchy"/>
    <dgm:cxn modelId="{EC25F4EB-FBF4-4534-A997-F61A0F5CC01C}" type="presParOf" srcId="{9DB61FF4-4DBB-46E4-B816-553037BE1827}" destId="{957C9A1D-FF2C-4A0B-BB78-C674AB557959}" srcOrd="0" destOrd="0" presId="urn:microsoft.com/office/officeart/2008/layout/HorizontalMultiLevelHierarchy"/>
    <dgm:cxn modelId="{12F8CF8D-8DA1-4A6B-A29A-15546383D18D}" type="presParOf" srcId="{B5B7D944-AB85-4138-90EC-FECF15A02296}" destId="{D7B6A71F-907C-40B1-BB58-089BEB438E3D}" srcOrd="5" destOrd="0" presId="urn:microsoft.com/office/officeart/2008/layout/HorizontalMultiLevelHierarchy"/>
    <dgm:cxn modelId="{85C20A5B-30FA-4629-8768-B8BA38B1C213}" type="presParOf" srcId="{D7B6A71F-907C-40B1-BB58-089BEB438E3D}" destId="{C94E43C2-D2C0-4494-88CB-33337A766719}" srcOrd="0" destOrd="0" presId="urn:microsoft.com/office/officeart/2008/layout/HorizontalMultiLevelHierarchy"/>
    <dgm:cxn modelId="{EB9E55BA-482E-4C10-874D-523274CECE1E}" type="presParOf" srcId="{D7B6A71F-907C-40B1-BB58-089BEB438E3D}" destId="{80B2D792-544F-43A2-A18A-139107285AA2}" srcOrd="1" destOrd="0" presId="urn:microsoft.com/office/officeart/2008/layout/HorizontalMultiLevelHierarchy"/>
    <dgm:cxn modelId="{6A16963B-81CD-4BF0-8BE8-0F93924F208B}" type="presParOf" srcId="{B5B7D944-AB85-4138-90EC-FECF15A02296}" destId="{6AEDD17D-72AF-46A7-B186-73D70A920AD0}" srcOrd="6" destOrd="0" presId="urn:microsoft.com/office/officeart/2008/layout/HorizontalMultiLevelHierarchy"/>
    <dgm:cxn modelId="{FDCA451E-912C-4903-BB64-69DEF8EBF6BE}" type="presParOf" srcId="{6AEDD17D-72AF-46A7-B186-73D70A920AD0}" destId="{C3FEE0DD-83AB-47E4-ACB6-3873D35C2B28}" srcOrd="0" destOrd="0" presId="urn:microsoft.com/office/officeart/2008/layout/HorizontalMultiLevelHierarchy"/>
    <dgm:cxn modelId="{7FD10F70-77F0-4969-8E61-56A377D244AB}" type="presParOf" srcId="{B5B7D944-AB85-4138-90EC-FECF15A02296}" destId="{0DB088ED-4B46-40B0-8D25-C0644E708D57}" srcOrd="7" destOrd="0" presId="urn:microsoft.com/office/officeart/2008/layout/HorizontalMultiLevelHierarchy"/>
    <dgm:cxn modelId="{EE71B11B-BA7D-41C0-AF2B-77DDBB0078ED}" type="presParOf" srcId="{0DB088ED-4B46-40B0-8D25-C0644E708D57}" destId="{16FE7E52-1CBD-4486-8FFE-78A4BF4E8FC1}" srcOrd="0" destOrd="0" presId="urn:microsoft.com/office/officeart/2008/layout/HorizontalMultiLevelHierarchy"/>
    <dgm:cxn modelId="{5CBC4A31-E060-42B5-96C3-4DF760F00E43}" type="presParOf" srcId="{0DB088ED-4B46-40B0-8D25-C0644E708D57}" destId="{4DD47FD5-7C03-4DC8-9CB7-DAB3E14E43E1}" srcOrd="1" destOrd="0" presId="urn:microsoft.com/office/officeart/2008/layout/HorizontalMultiLevelHierarchy"/>
    <dgm:cxn modelId="{C0BD0628-D10D-4A2C-8969-53F6E7E8D7EE}" type="presParOf" srcId="{B5B7D944-AB85-4138-90EC-FECF15A02296}" destId="{546CD46E-19FE-429B-8782-4AC11DAE48EA}" srcOrd="8" destOrd="0" presId="urn:microsoft.com/office/officeart/2008/layout/HorizontalMultiLevelHierarchy"/>
    <dgm:cxn modelId="{272185B4-4E7E-4098-8414-137632776717}" type="presParOf" srcId="{546CD46E-19FE-429B-8782-4AC11DAE48EA}" destId="{2777C599-0993-466C-A65C-306B80C2A910}" srcOrd="0" destOrd="0" presId="urn:microsoft.com/office/officeart/2008/layout/HorizontalMultiLevelHierarchy"/>
    <dgm:cxn modelId="{0E2289DA-F364-4AE4-A145-D5CD5FFDBEED}" type="presParOf" srcId="{B5B7D944-AB85-4138-90EC-FECF15A02296}" destId="{AC116F5E-8F78-44FC-A5FF-132B09F9ED60}" srcOrd="9" destOrd="0" presId="urn:microsoft.com/office/officeart/2008/layout/HorizontalMultiLevelHierarchy"/>
    <dgm:cxn modelId="{5642EF00-8FCF-414F-8166-54C5C3D5A4B8}" type="presParOf" srcId="{AC116F5E-8F78-44FC-A5FF-132B09F9ED60}" destId="{7745AE99-5AE1-4EBB-9B6C-D13D6888626D}" srcOrd="0" destOrd="0" presId="urn:microsoft.com/office/officeart/2008/layout/HorizontalMultiLevelHierarchy"/>
    <dgm:cxn modelId="{9656C342-E5BD-4F48-BF23-BEEB3DD96F54}" type="presParOf" srcId="{AC116F5E-8F78-44FC-A5FF-132B09F9ED60}" destId="{0F94D115-AA07-4162-822E-62CFCE0E11C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2129C-0103-4BB5-AED3-CA933F4F2618}">
      <dsp:nvSpPr>
        <dsp:cNvPr id="0" name=""/>
        <dsp:cNvSpPr/>
      </dsp:nvSpPr>
      <dsp:spPr>
        <a:xfrm rot="5400000">
          <a:off x="-214842" y="306577"/>
          <a:ext cx="1432281" cy="100259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Public Health</a:t>
          </a:r>
        </a:p>
      </dsp:txBody>
      <dsp:txXfrm rot="-5400000">
        <a:off x="1" y="593034"/>
        <a:ext cx="1002597" cy="429684"/>
      </dsp:txXfrm>
    </dsp:sp>
    <dsp:sp modelId="{2F5979B8-3A22-4577-8933-76084C00334D}">
      <dsp:nvSpPr>
        <dsp:cNvPr id="0" name=""/>
        <dsp:cNvSpPr/>
      </dsp:nvSpPr>
      <dsp:spPr>
        <a:xfrm rot="5400000">
          <a:off x="3435819" y="-2408330"/>
          <a:ext cx="1065157" cy="59316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Function of federal, state, and local health departments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Address health concerns affecting the public at large (e.g., preventing epidemics, containing environmental hazards, promoting health living)</a:t>
          </a:r>
        </a:p>
      </dsp:txBody>
      <dsp:txXfrm rot="-5400000">
        <a:off x="1002597" y="76889"/>
        <a:ext cx="5879605" cy="961163"/>
      </dsp:txXfrm>
    </dsp:sp>
    <dsp:sp modelId="{5CC9F622-223A-479C-930C-FC81E577F27C}">
      <dsp:nvSpPr>
        <dsp:cNvPr id="0" name=""/>
        <dsp:cNvSpPr/>
      </dsp:nvSpPr>
      <dsp:spPr>
        <a:xfrm rot="5400000">
          <a:off x="-214842" y="1952097"/>
          <a:ext cx="1432281" cy="100259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Community Health</a:t>
          </a:r>
        </a:p>
      </dsp:txBody>
      <dsp:txXfrm rot="-5400000">
        <a:off x="1" y="2238554"/>
        <a:ext cx="1002597" cy="429684"/>
      </dsp:txXfrm>
    </dsp:sp>
    <dsp:sp modelId="{EF7C5056-0FE4-4B07-8F45-D9D33378E809}">
      <dsp:nvSpPr>
        <dsp:cNvPr id="0" name=""/>
        <dsp:cNvSpPr/>
      </dsp:nvSpPr>
      <dsp:spPr>
        <a:xfrm rot="5400000">
          <a:off x="3122954" y="-763054"/>
          <a:ext cx="1690888" cy="59316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Focuses on collaboration among organizations (e.g., public health departments, health care delivery organizations, social service agencies, government entities) to address issues that impact the health of a community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ACA mandates that all nonprofit hospitals complete a community health needs assessment process every 3 years</a:t>
          </a:r>
        </a:p>
      </dsp:txBody>
      <dsp:txXfrm rot="-5400000">
        <a:off x="1002597" y="1439845"/>
        <a:ext cx="5849060" cy="1525804"/>
      </dsp:txXfrm>
    </dsp:sp>
    <dsp:sp modelId="{79B62620-6475-44ED-8066-A7F22058039A}">
      <dsp:nvSpPr>
        <dsp:cNvPr id="0" name=""/>
        <dsp:cNvSpPr/>
      </dsp:nvSpPr>
      <dsp:spPr>
        <a:xfrm rot="5400000">
          <a:off x="-214842" y="3359831"/>
          <a:ext cx="1432281" cy="100259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Population Health</a:t>
          </a:r>
        </a:p>
      </dsp:txBody>
      <dsp:txXfrm rot="-5400000">
        <a:off x="1" y="3646288"/>
        <a:ext cx="1002597" cy="429684"/>
      </dsp:txXfrm>
    </dsp:sp>
    <dsp:sp modelId="{D51CFE47-D6CB-415B-83E1-A3C7F450F34B}">
      <dsp:nvSpPr>
        <dsp:cNvPr id="0" name=""/>
        <dsp:cNvSpPr/>
      </dsp:nvSpPr>
      <dsp:spPr>
        <a:xfrm rot="5400000">
          <a:off x="3360741" y="855704"/>
          <a:ext cx="1215314" cy="59316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Focuses on health status indicators for a defined group of people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Goal is to improve the health of the population and reduce inequities or disparities among population groups</a:t>
          </a:r>
        </a:p>
      </dsp:txBody>
      <dsp:txXfrm rot="-5400000">
        <a:off x="1002598" y="3273175"/>
        <a:ext cx="5872275" cy="1096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CD46E-19FE-429B-8782-4AC11DAE48EA}">
      <dsp:nvSpPr>
        <dsp:cNvPr id="0" name=""/>
        <dsp:cNvSpPr/>
      </dsp:nvSpPr>
      <dsp:spPr>
        <a:xfrm>
          <a:off x="896407" y="2324099"/>
          <a:ext cx="508064" cy="1936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032" y="0"/>
              </a:lnTo>
              <a:lnTo>
                <a:pt x="254032" y="1936220"/>
              </a:lnTo>
              <a:lnTo>
                <a:pt x="508064" y="19362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1100395" y="3242165"/>
        <a:ext cx="100088" cy="100088"/>
      </dsp:txXfrm>
    </dsp:sp>
    <dsp:sp modelId="{6AEDD17D-72AF-46A7-B186-73D70A920AD0}">
      <dsp:nvSpPr>
        <dsp:cNvPr id="0" name=""/>
        <dsp:cNvSpPr/>
      </dsp:nvSpPr>
      <dsp:spPr>
        <a:xfrm>
          <a:off x="896407" y="2324099"/>
          <a:ext cx="508064" cy="968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4032" y="0"/>
              </a:lnTo>
              <a:lnTo>
                <a:pt x="254032" y="968110"/>
              </a:lnTo>
              <a:lnTo>
                <a:pt x="508064" y="9681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123106" y="2780821"/>
        <a:ext cx="54666" cy="54666"/>
      </dsp:txXfrm>
    </dsp:sp>
    <dsp:sp modelId="{9DB61FF4-4DBB-46E4-B816-553037BE1827}">
      <dsp:nvSpPr>
        <dsp:cNvPr id="0" name=""/>
        <dsp:cNvSpPr/>
      </dsp:nvSpPr>
      <dsp:spPr>
        <a:xfrm>
          <a:off x="896407" y="2278379"/>
          <a:ext cx="508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08064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137738" y="2311397"/>
        <a:ext cx="25403" cy="25403"/>
      </dsp:txXfrm>
    </dsp:sp>
    <dsp:sp modelId="{D9CD2BA5-E776-4B44-87E0-F3921D0602FA}">
      <dsp:nvSpPr>
        <dsp:cNvPr id="0" name=""/>
        <dsp:cNvSpPr/>
      </dsp:nvSpPr>
      <dsp:spPr>
        <a:xfrm>
          <a:off x="896407" y="1355989"/>
          <a:ext cx="508064" cy="968110"/>
        </a:xfrm>
        <a:custGeom>
          <a:avLst/>
          <a:gdLst/>
          <a:ahLst/>
          <a:cxnLst/>
          <a:rect l="0" t="0" r="0" b="0"/>
          <a:pathLst>
            <a:path>
              <a:moveTo>
                <a:pt x="0" y="968110"/>
              </a:moveTo>
              <a:lnTo>
                <a:pt x="254032" y="968110"/>
              </a:lnTo>
              <a:lnTo>
                <a:pt x="254032" y="0"/>
              </a:lnTo>
              <a:lnTo>
                <a:pt x="5080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1123106" y="1812711"/>
        <a:ext cx="54666" cy="54666"/>
      </dsp:txXfrm>
    </dsp:sp>
    <dsp:sp modelId="{1C93151A-97C0-4BD6-A703-6219D25BEF6F}">
      <dsp:nvSpPr>
        <dsp:cNvPr id="0" name=""/>
        <dsp:cNvSpPr/>
      </dsp:nvSpPr>
      <dsp:spPr>
        <a:xfrm>
          <a:off x="896407" y="387879"/>
          <a:ext cx="508064" cy="1936220"/>
        </a:xfrm>
        <a:custGeom>
          <a:avLst/>
          <a:gdLst/>
          <a:ahLst/>
          <a:cxnLst/>
          <a:rect l="0" t="0" r="0" b="0"/>
          <a:pathLst>
            <a:path>
              <a:moveTo>
                <a:pt x="0" y="1936220"/>
              </a:moveTo>
              <a:lnTo>
                <a:pt x="254032" y="1936220"/>
              </a:lnTo>
              <a:lnTo>
                <a:pt x="254032" y="0"/>
              </a:lnTo>
              <a:lnTo>
                <a:pt x="5080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1100395" y="1305945"/>
        <a:ext cx="100088" cy="100088"/>
      </dsp:txXfrm>
    </dsp:sp>
    <dsp:sp modelId="{8FC13AB1-F6C6-42DC-BD6A-09C24B7FBCDD}">
      <dsp:nvSpPr>
        <dsp:cNvPr id="0" name=""/>
        <dsp:cNvSpPr/>
      </dsp:nvSpPr>
      <dsp:spPr>
        <a:xfrm rot="16200000">
          <a:off x="-1662541" y="1936855"/>
          <a:ext cx="4343410" cy="774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Emergency Severity </a:t>
          </a:r>
          <a:r>
            <a:rPr lang="en-US" sz="2800" kern="1200" dirty="0"/>
            <a:t>Index</a:t>
          </a:r>
        </a:p>
      </dsp:txBody>
      <dsp:txXfrm>
        <a:off x="-1662541" y="1936855"/>
        <a:ext cx="4343410" cy="774488"/>
      </dsp:txXfrm>
    </dsp:sp>
    <dsp:sp modelId="{B470F9B0-5796-4BF7-97B6-C0D95A4E1C43}">
      <dsp:nvSpPr>
        <dsp:cNvPr id="0" name=""/>
        <dsp:cNvSpPr/>
      </dsp:nvSpPr>
      <dsp:spPr>
        <a:xfrm>
          <a:off x="1404471" y="635"/>
          <a:ext cx="2540320" cy="774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/>
            <a:t>Immediate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(less than 1 minute)</a:t>
          </a:r>
        </a:p>
      </dsp:txBody>
      <dsp:txXfrm>
        <a:off x="1404471" y="635"/>
        <a:ext cx="2540320" cy="774488"/>
      </dsp:txXfrm>
    </dsp:sp>
    <dsp:sp modelId="{528B23C0-6424-4EFB-92C0-9A3F92622709}">
      <dsp:nvSpPr>
        <dsp:cNvPr id="0" name=""/>
        <dsp:cNvSpPr/>
      </dsp:nvSpPr>
      <dsp:spPr>
        <a:xfrm>
          <a:off x="1404471" y="968745"/>
          <a:ext cx="2540320" cy="774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/>
            <a:t>Emergent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(1–14 minutes)</a:t>
          </a:r>
        </a:p>
      </dsp:txBody>
      <dsp:txXfrm>
        <a:off x="1404471" y="968745"/>
        <a:ext cx="2540320" cy="774488"/>
      </dsp:txXfrm>
    </dsp:sp>
    <dsp:sp modelId="{C94E43C2-D2C0-4494-88CB-33337A766719}">
      <dsp:nvSpPr>
        <dsp:cNvPr id="0" name=""/>
        <dsp:cNvSpPr/>
      </dsp:nvSpPr>
      <dsp:spPr>
        <a:xfrm>
          <a:off x="1404471" y="1936855"/>
          <a:ext cx="2540320" cy="774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Urgent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(15–60 minutes)</a:t>
          </a:r>
        </a:p>
      </dsp:txBody>
      <dsp:txXfrm>
        <a:off x="1404471" y="1936855"/>
        <a:ext cx="2540320" cy="774488"/>
      </dsp:txXfrm>
    </dsp:sp>
    <dsp:sp modelId="{16FE7E52-1CBD-4486-8FFE-78A4BF4E8FC1}">
      <dsp:nvSpPr>
        <dsp:cNvPr id="0" name=""/>
        <dsp:cNvSpPr/>
      </dsp:nvSpPr>
      <dsp:spPr>
        <a:xfrm>
          <a:off x="1404471" y="2904965"/>
          <a:ext cx="2540320" cy="774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Semiurgent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(61–120 minutes)</a:t>
          </a:r>
        </a:p>
      </dsp:txBody>
      <dsp:txXfrm>
        <a:off x="1404471" y="2904965"/>
        <a:ext cx="2540320" cy="774488"/>
      </dsp:txXfrm>
    </dsp:sp>
    <dsp:sp modelId="{7745AE99-5AE1-4EBB-9B6C-D13D6888626D}">
      <dsp:nvSpPr>
        <dsp:cNvPr id="0" name=""/>
        <dsp:cNvSpPr/>
      </dsp:nvSpPr>
      <dsp:spPr>
        <a:xfrm>
          <a:off x="1404471" y="3873075"/>
          <a:ext cx="2540320" cy="7744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Nonurgent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(121 minutes–24 hours)</a:t>
          </a:r>
        </a:p>
      </dsp:txBody>
      <dsp:txXfrm>
        <a:off x="1404471" y="3873075"/>
        <a:ext cx="2540320" cy="774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4E513-EDB5-47B7-82A3-A6D20872A68F}" type="datetimeFigureOut">
              <a:rPr lang="en-US" smtClean="0"/>
              <a:pPr/>
              <a:t>03/01/23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BE230-3BA8-4275-B64D-6F17315F9F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95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BE230-3BA8-4275-B64D-6F17315F9FC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7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0"/>
            <a:ext cx="915352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l">
              <a:defRPr sz="54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4495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0"/>
            <a:ext cx="160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04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17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3BE6B7-713E-4B41-A727-AEA88C04AA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2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447800"/>
            <a:ext cx="7162800" cy="4800600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262" y="304800"/>
            <a:ext cx="7156938" cy="1020762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6934200" cy="46021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600"/>
              </a:spcBef>
              <a:spcAft>
                <a:spcPts val="600"/>
              </a:spcAft>
              <a:defRPr sz="2800"/>
            </a:lvl1pPr>
            <a:lvl2pPr>
              <a:spcBef>
                <a:spcPts val="600"/>
              </a:spcBef>
              <a:spcAft>
                <a:spcPts val="600"/>
              </a:spcAft>
              <a:defRPr sz="2800"/>
            </a:lvl2pPr>
            <a:lvl3pPr>
              <a:spcBef>
                <a:spcPts val="600"/>
              </a:spcBef>
              <a:spcAft>
                <a:spcPts val="600"/>
              </a:spcAft>
              <a:defRPr sz="2800"/>
            </a:lvl3pPr>
            <a:lvl4pPr>
              <a:spcBef>
                <a:spcPts val="600"/>
              </a:spcBef>
              <a:spcAft>
                <a:spcPts val="600"/>
              </a:spcAft>
              <a:defRPr/>
            </a:lvl4pPr>
            <a:lvl5pPr>
              <a:spcBef>
                <a:spcPts val="60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  <p:sp>
        <p:nvSpPr>
          <p:cNvPr id="8" name="Slide Number Placeholder 2">
            <a:extLst>
              <a:ext uri="{FF2B5EF4-FFF2-40B4-BE49-F238E27FC236}">
                <a16:creationId xmlns="" xmlns:a16="http://schemas.microsoft.com/office/drawing/2014/main" id="{B95C5BE0-EE7B-482D-B463-005616019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010400" y="6553200"/>
            <a:ext cx="21336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2-</a:t>
            </a:r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9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54706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455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0000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5999"/>
            <a:ext cx="4040188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1">
                <a:solidFill>
                  <a:srgbClr val="0000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5999"/>
            <a:ext cx="4041775" cy="3840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96880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113044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6200" y="6536938"/>
            <a:ext cx="2590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©</a:t>
            </a:r>
            <a:r>
              <a:rPr lang="en-US" altLang="en-US" sz="1200" baseline="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altLang="en-US" sz="1200" dirty="0">
                <a:solidFill>
                  <a:srgbClr val="000066"/>
                </a:solidFill>
                <a:latin typeface="Calibri" pitchFamily="34" charset="0"/>
              </a:rPr>
              <a:t>Springer Publishing Company, LLC.</a:t>
            </a:r>
          </a:p>
        </p:txBody>
      </p:sp>
    </p:spTree>
    <p:extLst>
      <p:ext uri="{BB962C8B-B14F-4D97-AF65-F5344CB8AC3E}">
        <p14:creationId xmlns:p14="http://schemas.microsoft.com/office/powerpoint/2010/main" val="290360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56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4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66"/>
                </a:solidFill>
              </a:defRPr>
            </a:lvl1pPr>
          </a:lstStyle>
          <a:p>
            <a:fld id="{879F6E02-108D-42AB-B1DC-557C8C843D7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0"/>
            <a:ext cx="1600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645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33893"/>
            <a:ext cx="8153400" cy="2247507"/>
          </a:xfrm>
        </p:spPr>
        <p:txBody>
          <a:bodyPr/>
          <a:lstStyle/>
          <a:p>
            <a:r>
              <a:rPr lang="en-US"/>
              <a:t>Health </a:t>
            </a:r>
            <a:r>
              <a:rPr lang="en-US" smtClean="0"/>
              <a:t>Care </a:t>
            </a:r>
            <a:r>
              <a:rPr lang="en-US" dirty="0"/>
              <a:t>Delivery </a:t>
            </a:r>
            <a:br>
              <a:rPr lang="en-US" dirty="0"/>
            </a:br>
            <a:r>
              <a:rPr lang="en-US" sz="4800" dirty="0"/>
              <a:t>in the</a:t>
            </a:r>
            <a:r>
              <a:rPr lang="en-US" sz="6600" dirty="0"/>
              <a:t> </a:t>
            </a:r>
            <a:r>
              <a:rPr lang="en-US" dirty="0"/>
              <a:t>United States</a:t>
            </a:r>
            <a:br>
              <a:rPr lang="en-US" dirty="0"/>
            </a:br>
            <a:r>
              <a:rPr lang="en-US" sz="1800" dirty="0"/>
              <a:t>PowerPoints to Accompany Health Care Delivery </a:t>
            </a:r>
            <a:br>
              <a:rPr lang="en-US" sz="1800" dirty="0"/>
            </a:br>
            <a:r>
              <a:rPr lang="en-US" sz="1800" dirty="0"/>
              <a:t>in the United States 12</a:t>
            </a:r>
            <a:r>
              <a:rPr lang="en-US" sz="1800" baseline="30000" dirty="0"/>
              <a:t>th</a:t>
            </a:r>
            <a:r>
              <a:rPr lang="en-US" sz="1800" dirty="0"/>
              <a:t>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6400800" cy="609600"/>
          </a:xfrm>
        </p:spPr>
        <p:txBody>
          <a:bodyPr>
            <a:noAutofit/>
          </a:bodyPr>
          <a:lstStyle/>
          <a:p>
            <a:r>
              <a:rPr lang="en-US" sz="2400" dirty="0"/>
              <a:t>12</a:t>
            </a:r>
            <a:r>
              <a:rPr lang="en-US" sz="2400" baseline="30000" dirty="0"/>
              <a:t>th</a:t>
            </a:r>
            <a:r>
              <a:rPr lang="en-US" sz="2400" dirty="0"/>
              <a:t> Edition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13131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Jonas &amp; Kovner’s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6576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 txBox="1">
            <a:spLocks/>
          </p:cNvSpPr>
          <p:nvPr/>
        </p:nvSpPr>
        <p:spPr>
          <a:xfrm>
            <a:off x="602530" y="4343400"/>
            <a:ext cx="6400800" cy="17526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 kern="1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James R. Knickman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Brian Elbel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000" dirty="0"/>
              <a:t>Editors</a:t>
            </a:r>
          </a:p>
        </p:txBody>
      </p:sp>
      <p:pic>
        <p:nvPicPr>
          <p:cNvPr id="7" name="Picture 3" descr="logo_springer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248400"/>
            <a:ext cx="2324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7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37C9BD-2C55-4D67-9431-75440DC09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156938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Care Services—Acute Care (cont’d)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F56F992-44AB-44EF-9D1E-778F594EBA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624" y="1473200"/>
            <a:ext cx="3296215" cy="471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833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F78589-06CC-4E48-B001-25A24C411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Care Services—Acute Care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94423F-D907-4B08-B426-1B5E1D4CE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2971800" cy="4602163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en-US" sz="2000" dirty="0"/>
              <a:t>Emergency care</a:t>
            </a:r>
          </a:p>
          <a:p>
            <a:pPr lvl="1">
              <a:spcAft>
                <a:spcPts val="300"/>
              </a:spcAft>
            </a:pPr>
            <a:r>
              <a:rPr lang="en-US" sz="2000" dirty="0"/>
              <a:t>Emergency severity index</a:t>
            </a:r>
          </a:p>
          <a:p>
            <a:pPr lvl="1">
              <a:spcAft>
                <a:spcPts val="300"/>
              </a:spcAft>
            </a:pPr>
            <a:r>
              <a:rPr lang="en-US" sz="2000" dirty="0"/>
              <a:t>Five-level triage algorithm</a:t>
            </a:r>
          </a:p>
          <a:p>
            <a:pPr lvl="1">
              <a:spcAft>
                <a:spcPts val="300"/>
              </a:spcAft>
            </a:pPr>
            <a:r>
              <a:rPr lang="en-US" sz="2000" dirty="0"/>
              <a:t>Clinically stratifies patients into groups based on immediacy of the need to be seen</a:t>
            </a:r>
          </a:p>
          <a:p>
            <a:pPr>
              <a:spcAft>
                <a:spcPts val="300"/>
              </a:spcAft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BFF9E1C-5865-4657-B3B7-5D5014AC0C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="" xmlns:a16="http://schemas.microsoft.com/office/drawing/2014/main" id="{F4336308-43D1-471B-9F97-188B2B8D74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260773"/>
              </p:ext>
            </p:extLst>
          </p:nvPr>
        </p:nvGraphicFramePr>
        <p:xfrm>
          <a:off x="3276600" y="1524001"/>
          <a:ext cx="4066712" cy="4648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580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A61364-353D-4CBF-A299-2669056EF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Care Services—Acute Care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9F1232-2BA2-4A9D-9F8F-768482754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Emergency care</a:t>
            </a:r>
          </a:p>
          <a:p>
            <a:pPr lvl="1"/>
            <a:r>
              <a:rPr lang="en-US" dirty="0"/>
              <a:t>Prehospital care</a:t>
            </a:r>
          </a:p>
          <a:p>
            <a:pPr lvl="1"/>
            <a:r>
              <a:rPr lang="en-US" dirty="0"/>
              <a:t>Primary care</a:t>
            </a:r>
          </a:p>
          <a:p>
            <a:pPr lvl="1"/>
            <a:r>
              <a:rPr lang="en-US" dirty="0"/>
              <a:t>Chronic care</a:t>
            </a:r>
          </a:p>
          <a:p>
            <a:r>
              <a:rPr lang="en-US" dirty="0"/>
              <a:t>Tertiary care</a:t>
            </a:r>
          </a:p>
          <a:p>
            <a:r>
              <a:rPr lang="en-US" dirty="0"/>
              <a:t>Quaternary care</a:t>
            </a:r>
          </a:p>
          <a:p>
            <a:r>
              <a:rPr lang="en-US" dirty="0"/>
              <a:t>Subacute inpatient care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C937B53-A4E0-482D-B9EC-7D808B5F90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100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A481C2-FC52-4F8B-8FA2-F39B35712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Care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519AC7-436E-41F0-BA71-1559B64E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300"/>
              </a:spcAft>
            </a:pPr>
            <a:r>
              <a:rPr lang="en-US" dirty="0"/>
              <a:t>Rehabilitative care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Services are aimed at restoring a person to his or her original state of health (or as close as possible</a:t>
            </a:r>
            <a:r>
              <a:rPr lang="en-US" dirty="0" smtClean="0"/>
              <a:t>). </a:t>
            </a:r>
            <a:endParaRPr lang="en-US" dirty="0"/>
          </a:p>
          <a:p>
            <a:pPr>
              <a:spcAft>
                <a:spcPts val="300"/>
              </a:spcAft>
            </a:pPr>
            <a:r>
              <a:rPr lang="en-US" dirty="0"/>
              <a:t>Long-term care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Encompasses a range of services and support provided to meet personal care needs on a long-term basis, most of which is not medical </a:t>
            </a:r>
            <a:r>
              <a:rPr lang="en-US" dirty="0" smtClean="0"/>
              <a:t>care</a:t>
            </a:r>
            <a:endParaRPr lang="en-US" dirty="0"/>
          </a:p>
          <a:p>
            <a:pPr>
              <a:spcAft>
                <a:spcPts val="300"/>
              </a:spcAft>
            </a:pPr>
            <a:r>
              <a:rPr lang="en-US" dirty="0"/>
              <a:t>End-of-life care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Provided in the final hours or days of an individual’s life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Palliative care: treatment for discomfort, symptoms, and stress of serious illness, providing relief from pain, fatigue, nausea, shortness of breath, loss of appetite, or problems with sleep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Hospice care: end-of-life care used when a patient is expected to live 6 months or less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85EC7F4-1D92-4EFF-A6A1-D67F06302F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68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8356AB-4211-41BF-9BDF-5AAAFC2D1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385538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Care Delivery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02158D-C9D8-4154-9FC4-C0921B868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Hospitals</a:t>
            </a:r>
          </a:p>
          <a:p>
            <a:pPr lvl="1"/>
            <a:r>
              <a:rPr lang="en-US" dirty="0"/>
              <a:t>An institution primarily engaged in providing, by or under the supervision of physicians, to inpatients, diagnostic and therapeutic services for medical diagnosis, treatment, and care of injured, disabled, or sick persons; or rehabilitation services for injured, disabled, or sick persons </a:t>
            </a:r>
          </a:p>
          <a:p>
            <a:pPr lvl="1"/>
            <a:r>
              <a:rPr lang="en-US" dirty="0"/>
              <a:t>Can be categorized in a number of ways, such as by purpose, size, ownership, location (urban or rural), teaching status, or system affiliation</a:t>
            </a:r>
          </a:p>
          <a:p>
            <a:r>
              <a:rPr lang="en-US" dirty="0"/>
              <a:t>Four primary categories for hospitals according to AHA:</a:t>
            </a:r>
          </a:p>
          <a:p>
            <a:pPr lvl="1"/>
            <a:r>
              <a:rPr lang="en-US" dirty="0"/>
              <a:t>Community</a:t>
            </a:r>
          </a:p>
          <a:p>
            <a:pPr lvl="1"/>
            <a:r>
              <a:rPr lang="en-US" dirty="0"/>
              <a:t>Special</a:t>
            </a:r>
          </a:p>
          <a:p>
            <a:pPr lvl="1"/>
            <a:r>
              <a:rPr lang="en-US" dirty="0"/>
              <a:t>Rehabilitative and chronic disease</a:t>
            </a:r>
          </a:p>
          <a:p>
            <a:pPr lvl="1"/>
            <a:r>
              <a:rPr lang="en-US" dirty="0"/>
              <a:t>Psychiatric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3222CDC-8A0E-4D6B-AC93-473124FEAC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178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22AE5E-61B2-460A-9E53-FEF23ED62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385538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Care Delivery Organizations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3BA7EC-B5A1-4ECA-A738-72A4C8E2F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Hospitals (cont’d)</a:t>
            </a:r>
          </a:p>
          <a:p>
            <a:pPr lvl="1"/>
            <a:r>
              <a:rPr lang="en-US" dirty="0"/>
              <a:t>Subject to federal and state regulations</a:t>
            </a:r>
          </a:p>
          <a:p>
            <a:pPr lvl="1"/>
            <a:r>
              <a:rPr lang="en-US" dirty="0"/>
              <a:t>Must be licensed to operate; licensing handled at the state level</a:t>
            </a:r>
          </a:p>
          <a:p>
            <a:pPr lvl="1"/>
            <a:r>
              <a:rPr lang="en-US" dirty="0"/>
              <a:t>Must receive certification from the federal government to receive reimbursement for services provided to Medicare and Medicaid patients</a:t>
            </a:r>
          </a:p>
          <a:p>
            <a:pPr lvl="1"/>
            <a:r>
              <a:rPr lang="en-US" dirty="0"/>
              <a:t>May voluntarily pursue accreditation by The Joint Commission</a:t>
            </a:r>
          </a:p>
          <a:p>
            <a:pPr lvl="1"/>
            <a:r>
              <a:rPr lang="en-US" dirty="0"/>
              <a:t>Federal government operates about 209 hospitals that are not accessible to the general public (e.g., Veterans Administration, Department of Defense, Indian Health Service</a:t>
            </a:r>
            <a:r>
              <a:rPr lang="en-US" dirty="0" smtClean="0"/>
              <a:t>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3A29EDE-AE36-40D4-BDC4-03F19E06F0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125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22AE5E-61B2-460A-9E53-FEF23ED62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385538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Care Delivery Organizations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3BA7EC-B5A1-4ECA-A738-72A4C8E2F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Physician organizations</a:t>
            </a:r>
          </a:p>
          <a:p>
            <a:pPr lvl="1"/>
            <a:r>
              <a:rPr lang="en-US" dirty="0"/>
              <a:t>Physicians may be employed by others (e.g., hospitals, government, medical schools) or be self-employed (i.e., in private practice). </a:t>
            </a:r>
          </a:p>
          <a:p>
            <a:pPr lvl="1"/>
            <a:r>
              <a:rPr lang="en-US" dirty="0"/>
              <a:t>Solo practice</a:t>
            </a:r>
          </a:p>
          <a:p>
            <a:pPr lvl="1"/>
            <a:r>
              <a:rPr lang="en-US" dirty="0"/>
              <a:t>Single specialty group practice</a:t>
            </a:r>
          </a:p>
          <a:p>
            <a:pPr lvl="1"/>
            <a:r>
              <a:rPr lang="en-US" dirty="0"/>
              <a:t>Multispecialty group practice</a:t>
            </a:r>
          </a:p>
          <a:p>
            <a:pPr lvl="1"/>
            <a:r>
              <a:rPr lang="en-US" dirty="0"/>
              <a:t>Corporate medical practice</a:t>
            </a:r>
          </a:p>
          <a:p>
            <a:pPr lvl="1"/>
            <a:r>
              <a:rPr lang="en-US" dirty="0"/>
              <a:t>Urgent care centers</a:t>
            </a:r>
          </a:p>
          <a:p>
            <a:pPr lvl="1"/>
            <a:r>
              <a:rPr lang="en-US" dirty="0"/>
              <a:t>Community health centers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3A29EDE-AE36-40D4-BDC4-03F19E06F0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95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2660C8-50DD-41A1-88B6-DDD38ADF4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385538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Care Delivery Organizations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815996-B9D6-4289-9A6F-2A158422C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Ambulatory surgery centers (ASCs)</a:t>
            </a:r>
          </a:p>
          <a:p>
            <a:pPr lvl="1"/>
            <a:r>
              <a:rPr lang="en-US" dirty="0"/>
              <a:t>Provide outpatient surgical services</a:t>
            </a:r>
          </a:p>
          <a:p>
            <a:r>
              <a:rPr lang="en-US" dirty="0"/>
              <a:t>Long-term care organizations</a:t>
            </a:r>
          </a:p>
          <a:p>
            <a:pPr lvl="1"/>
            <a:r>
              <a:rPr lang="en-US" dirty="0"/>
              <a:t>Operate facilities for individuals who are not able to manage independently in the community</a:t>
            </a:r>
          </a:p>
          <a:p>
            <a:pPr lvl="1"/>
            <a:r>
              <a:rPr lang="en-US" dirty="0"/>
              <a:t>Independent living facilities</a:t>
            </a:r>
          </a:p>
          <a:p>
            <a:pPr lvl="1"/>
            <a:r>
              <a:rPr lang="en-US" dirty="0"/>
              <a:t>Assisted living facilities</a:t>
            </a:r>
          </a:p>
          <a:p>
            <a:pPr lvl="1"/>
            <a:r>
              <a:rPr lang="en-US" dirty="0"/>
              <a:t>Skilled nursing facilities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A66475A-6B92-44DE-B2B3-E7EF58BAF5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8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FA1FBD-07FC-4266-BD8E-2B1F8F333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385538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Care Delivery Organizations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4AF0445-A200-44E7-AE06-AFCD582B9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Rehabilitation organizations</a:t>
            </a:r>
          </a:p>
          <a:p>
            <a:pPr lvl="1"/>
            <a:r>
              <a:rPr lang="en-US" dirty="0"/>
              <a:t>Inpatient facilities</a:t>
            </a:r>
          </a:p>
          <a:p>
            <a:pPr lvl="2"/>
            <a:r>
              <a:rPr lang="en-US" dirty="0"/>
              <a:t>Freestanding hospital</a:t>
            </a:r>
          </a:p>
          <a:p>
            <a:pPr lvl="2"/>
            <a:r>
              <a:rPr lang="en-US" dirty="0"/>
              <a:t>Unit in acute care hospital</a:t>
            </a:r>
          </a:p>
          <a:p>
            <a:pPr lvl="2"/>
            <a:r>
              <a:rPr lang="en-US" dirty="0"/>
              <a:t>Transitional care</a:t>
            </a:r>
          </a:p>
          <a:p>
            <a:pPr lvl="1"/>
            <a:r>
              <a:rPr lang="en-US" dirty="0"/>
              <a:t>Outpatient providers</a:t>
            </a:r>
          </a:p>
          <a:p>
            <a:pPr lvl="2"/>
            <a:r>
              <a:rPr lang="en-US" dirty="0"/>
              <a:t>Rehabilitation agencies</a:t>
            </a:r>
          </a:p>
          <a:p>
            <a:pPr lvl="2"/>
            <a:r>
              <a:rPr lang="en-US" dirty="0"/>
              <a:t>Rehabilitation clinics</a:t>
            </a:r>
          </a:p>
          <a:p>
            <a:pPr lvl="2"/>
            <a:r>
              <a:rPr lang="en-US" dirty="0"/>
              <a:t>Public health agencies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D14C305-EB0E-4944-A659-21233C3A56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10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16AE90-89AB-4E5F-B5ED-0C91CC52E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385538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Health Care Delivery Organizations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60E682-71DD-4A1B-9BD7-5645BC09D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Integrated delivery systems</a:t>
            </a:r>
          </a:p>
          <a:p>
            <a:r>
              <a:rPr lang="en-US" dirty="0"/>
              <a:t>Emergency medical services</a:t>
            </a:r>
          </a:p>
          <a:p>
            <a:r>
              <a:rPr lang="en-US" dirty="0"/>
              <a:t>Home health care organizations</a:t>
            </a:r>
          </a:p>
          <a:p>
            <a:r>
              <a:rPr lang="en-US" dirty="0"/>
              <a:t>Hospice and palliative care organizations</a:t>
            </a:r>
          </a:p>
          <a:p>
            <a:r>
              <a:rPr lang="en-US" dirty="0"/>
              <a:t>Pharmacies</a:t>
            </a:r>
          </a:p>
          <a:p>
            <a:r>
              <a:rPr lang="en-US" dirty="0"/>
              <a:t>Pharmaceutical companies and medical device manufacturers</a:t>
            </a:r>
          </a:p>
          <a:p>
            <a:r>
              <a:rPr lang="en-US" dirty="0"/>
              <a:t>Other delivery organizations</a:t>
            </a:r>
          </a:p>
          <a:p>
            <a:pPr lvl="1"/>
            <a:r>
              <a:rPr lang="en-US" dirty="0"/>
              <a:t>Telemedicine</a:t>
            </a:r>
          </a:p>
          <a:p>
            <a:pPr lvl="1"/>
            <a:r>
              <a:rPr lang="en-US" dirty="0"/>
              <a:t>Retail clinics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E03FBE9-0631-4D7A-8E5A-F33B7671F6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8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5715000" cy="3657600"/>
          </a:xfrm>
        </p:spPr>
        <p:txBody>
          <a:bodyPr>
            <a:normAutofit/>
          </a:bodyPr>
          <a:lstStyle/>
          <a:p>
            <a:r>
              <a:rPr lang="en-US" sz="3600" b="1" dirty="0"/>
              <a:t>Chapter 2:</a:t>
            </a:r>
            <a:r>
              <a:rPr lang="en-US" sz="3600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Organization of Care</a:t>
            </a:r>
            <a:br>
              <a:rPr lang="en-US" sz="4000" dirty="0"/>
            </a:br>
            <a:endParaRPr lang="en-US" sz="4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C0A33761-A731-43AB-859D-1EFD9BAFBF62}"/>
              </a:ext>
            </a:extLst>
          </p:cNvPr>
          <p:cNvCxnSpPr/>
          <p:nvPr/>
        </p:nvCxnSpPr>
        <p:spPr>
          <a:xfrm>
            <a:off x="609600" y="3657600"/>
            <a:ext cx="7467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2">
            <a:extLst>
              <a:ext uri="{FF2B5EF4-FFF2-40B4-BE49-F238E27FC236}">
                <a16:creationId xmlns="" xmlns:a16="http://schemas.microsoft.com/office/drawing/2014/main" id="{D2945920-F49E-4778-9035-5EF3FCBB7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133600" cy="304800"/>
          </a:xfrm>
        </p:spPr>
        <p:txBody>
          <a:bodyPr/>
          <a:lstStyle/>
          <a:p>
            <a:r>
              <a:rPr lang="en-US" dirty="0"/>
              <a:t>2-</a:t>
            </a:r>
            <a:fld id="{879F6E02-108D-42AB-B1DC-557C8C843D7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26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A20EA4-5846-4E0F-88C7-57676F25F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System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2F0117-61CD-41B5-8C61-BF6ADEE47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U.S. spends more money per capita on health care than any other nation in the world, yet we are lagging behind other countries on a variety of quality indicators (e.g., average life expectancy, infant mortality rates).</a:t>
            </a:r>
          </a:p>
          <a:p>
            <a:pPr lvl="1"/>
            <a:r>
              <a:rPr lang="en-US" i="1" dirty="0"/>
              <a:t>Crossing the Quality Chasm</a:t>
            </a:r>
            <a:r>
              <a:rPr lang="en-US" dirty="0"/>
              <a:t>:</a:t>
            </a:r>
            <a:r>
              <a:rPr lang="en-US" baseline="30000" dirty="0"/>
              <a:t>4</a:t>
            </a:r>
            <a:r>
              <a:rPr lang="en-US" dirty="0"/>
              <a:t> landmark report released by the IOM that issued a mandate for improvement in U.S. health system performance </a:t>
            </a:r>
          </a:p>
          <a:p>
            <a:pPr lvl="1"/>
            <a:r>
              <a:rPr lang="en-US" dirty="0"/>
              <a:t>A portion of the ACA is dedicated to improving quality and health system performance through funding research, aligning financial incentives with performance outcomes, and identifying a national quality strategy.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98646C8-EB8B-4641-9218-96A925572A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7EEC738-4D9D-467F-A905-98A2BBBB0CE0}"/>
              </a:ext>
            </a:extLst>
          </p:cNvPr>
          <p:cNvSpPr txBox="1"/>
          <p:nvPr/>
        </p:nvSpPr>
        <p:spPr>
          <a:xfrm>
            <a:off x="228600" y="5980265"/>
            <a:ext cx="6934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/>
              <a:t>4</a:t>
            </a:r>
            <a:r>
              <a:rPr lang="en-US" sz="800" dirty="0"/>
              <a:t> Institute of Medicine. (2001). </a:t>
            </a:r>
            <a:r>
              <a:rPr lang="en-US" sz="800" i="1" dirty="0"/>
              <a:t>Crossing the quality chasm: A new health system for the 21</a:t>
            </a:r>
            <a:r>
              <a:rPr lang="en-US" sz="800" i="1" baseline="30000" dirty="0"/>
              <a:t>st</a:t>
            </a:r>
            <a:r>
              <a:rPr lang="en-US" sz="800" i="1" dirty="0"/>
              <a:t> century</a:t>
            </a:r>
            <a:r>
              <a:rPr lang="en-US" sz="800" dirty="0"/>
              <a:t>. Washington, DC: National Academies Press.</a:t>
            </a:r>
          </a:p>
        </p:txBody>
      </p:sp>
    </p:spTree>
    <p:extLst>
      <p:ext uri="{BB962C8B-B14F-4D97-AF65-F5344CB8AC3E}">
        <p14:creationId xmlns:p14="http://schemas.microsoft.com/office/powerpoint/2010/main" val="34561684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4D2E5D-67F6-4026-9552-04C0668E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System Performance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4FE536E-627A-4648-816D-10F480B53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dirty="0"/>
              <a:t>The Triple Aim</a:t>
            </a:r>
          </a:p>
          <a:p>
            <a:pPr>
              <a:spcAft>
                <a:spcPts val="300"/>
              </a:spcAft>
            </a:pPr>
            <a:r>
              <a:rPr lang="en-US" dirty="0"/>
              <a:t>To improve the delivery of health care in the United States, organizations must simultaneously pursue three dimensions: 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Improve the patient experience of care,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Improve the health of populations, and 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Reduce the per-capita cost of health care.</a:t>
            </a:r>
          </a:p>
          <a:p>
            <a:pPr>
              <a:spcAft>
                <a:spcPts val="300"/>
              </a:spcAft>
            </a:pPr>
            <a:r>
              <a:rPr lang="en-US" dirty="0"/>
              <a:t>Achieving this triple aim is difficult because one organization is rarely accountable for all three dimensions. </a:t>
            </a:r>
          </a:p>
          <a:p>
            <a:pPr>
              <a:spcAft>
                <a:spcPts val="300"/>
              </a:spcAft>
            </a:pPr>
            <a:r>
              <a:rPr lang="en-US" dirty="0"/>
              <a:t>Five system components necessary for Triple Aim fulfillment: </a:t>
            </a:r>
          </a:p>
          <a:p>
            <a:pPr marL="798513" lvl="1" indent="-341313">
              <a:spcAft>
                <a:spcPts val="300"/>
              </a:spcAft>
              <a:buFont typeface="+mj-lt"/>
              <a:buAutoNum type="arabicParenR"/>
            </a:pPr>
            <a:r>
              <a:rPr lang="en-US" dirty="0"/>
              <a:t>Focus on individuals and families</a:t>
            </a:r>
          </a:p>
          <a:p>
            <a:pPr marL="798513" lvl="1" indent="-341313">
              <a:spcAft>
                <a:spcPts val="300"/>
              </a:spcAft>
              <a:buFont typeface="+mj-lt"/>
              <a:buAutoNum type="arabicParenR"/>
            </a:pPr>
            <a:r>
              <a:rPr lang="en-US" dirty="0"/>
              <a:t>Redesign primary care services/structures</a:t>
            </a:r>
          </a:p>
          <a:p>
            <a:pPr marL="798513" lvl="1" indent="-341313">
              <a:spcAft>
                <a:spcPts val="300"/>
              </a:spcAft>
              <a:buFont typeface="+mj-lt"/>
              <a:buAutoNum type="arabicParenR"/>
            </a:pPr>
            <a:r>
              <a:rPr lang="en-US" dirty="0"/>
              <a:t>Population health management</a:t>
            </a:r>
          </a:p>
          <a:p>
            <a:pPr marL="798513" lvl="1" indent="-341313">
              <a:spcAft>
                <a:spcPts val="300"/>
              </a:spcAft>
              <a:buFont typeface="+mj-lt"/>
              <a:buAutoNum type="arabicParenR"/>
            </a:pPr>
            <a:r>
              <a:rPr lang="en-US" dirty="0"/>
              <a:t>Cost control platform</a:t>
            </a:r>
          </a:p>
          <a:p>
            <a:pPr marL="798513" lvl="1" indent="-341313">
              <a:spcAft>
                <a:spcPts val="300"/>
              </a:spcAft>
              <a:buFont typeface="+mj-lt"/>
              <a:buAutoNum type="arabicParenR"/>
            </a:pPr>
            <a:r>
              <a:rPr lang="en-US" dirty="0"/>
              <a:t>System integration and execution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E62E1E3-1170-4285-9351-A5E0B24964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816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D337C14-3DF0-468A-8383-AB224E49E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System Performance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693B46-8E06-48DD-8692-20B0B4517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Patient centeredness</a:t>
            </a:r>
          </a:p>
          <a:p>
            <a:r>
              <a:rPr lang="en-US" sz="2000" dirty="0"/>
              <a:t>Patient-centered care is “care that is respectful of and responsive to individual patient preferences, needs, and values and ensures that patient values guide all clinical </a:t>
            </a:r>
            <a:r>
              <a:rPr lang="en-US" sz="2000" dirty="0" smtClean="0"/>
              <a:t>decisions.”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/>
              <a:t>Six dimensions to patient-centered care have been identified:</a:t>
            </a:r>
            <a:r>
              <a:rPr lang="en-US" sz="2000" baseline="30000" dirty="0"/>
              <a:t>6</a:t>
            </a:r>
            <a:r>
              <a:rPr lang="en-US" sz="2000" dirty="0"/>
              <a:t> </a:t>
            </a:r>
          </a:p>
          <a:p>
            <a:pPr marL="744538" lvl="1" indent="-287338">
              <a:buFont typeface="+mj-lt"/>
              <a:buAutoNum type="arabicParenR"/>
            </a:pPr>
            <a:r>
              <a:rPr lang="en-US" sz="1800" dirty="0"/>
              <a:t>Respect for patients’ values, preferences, and expressed needs</a:t>
            </a:r>
          </a:p>
          <a:p>
            <a:pPr marL="744538" lvl="1" indent="-287338">
              <a:buFont typeface="+mj-lt"/>
              <a:buAutoNum type="arabicParenR"/>
            </a:pPr>
            <a:r>
              <a:rPr lang="en-US" sz="1800" dirty="0"/>
              <a:t>Coordination and integration of care</a:t>
            </a:r>
          </a:p>
          <a:p>
            <a:pPr marL="744538" lvl="1" indent="-287338">
              <a:buFont typeface="+mj-lt"/>
              <a:buAutoNum type="arabicParenR"/>
            </a:pPr>
            <a:r>
              <a:rPr lang="en-US" sz="1800" dirty="0"/>
              <a:t>Information, communication, and education</a:t>
            </a:r>
          </a:p>
          <a:p>
            <a:pPr marL="744538" lvl="1" indent="-287338">
              <a:buFont typeface="+mj-lt"/>
              <a:buAutoNum type="arabicParenR"/>
            </a:pPr>
            <a:r>
              <a:rPr lang="en-US" sz="1800" dirty="0"/>
              <a:t>Physical comfort</a:t>
            </a:r>
          </a:p>
          <a:p>
            <a:pPr marL="744538" lvl="1" indent="-287338">
              <a:buFont typeface="+mj-lt"/>
              <a:buAutoNum type="arabicParenR"/>
            </a:pPr>
            <a:r>
              <a:rPr lang="en-US" sz="1800" dirty="0"/>
              <a:t>Emotional support</a:t>
            </a:r>
          </a:p>
          <a:p>
            <a:pPr marL="744538" lvl="1" indent="-287338">
              <a:buFont typeface="+mj-lt"/>
              <a:buAutoNum type="arabicParenR"/>
            </a:pPr>
            <a:r>
              <a:rPr lang="en-US" sz="1800" dirty="0"/>
              <a:t>Involvement of family and friends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EA864B0-7F1B-48B9-AAF1-CFDF97E26C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064BCEF-9213-4BEE-AA3A-E377CAFECAC3}"/>
              </a:ext>
            </a:extLst>
          </p:cNvPr>
          <p:cNvSpPr txBox="1"/>
          <p:nvPr/>
        </p:nvSpPr>
        <p:spPr>
          <a:xfrm>
            <a:off x="228600" y="5986047"/>
            <a:ext cx="708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/>
              <a:t>5</a:t>
            </a:r>
            <a:r>
              <a:rPr lang="en-US" sz="800" dirty="0"/>
              <a:t> Institute of Medicine. (2001). </a:t>
            </a:r>
            <a:r>
              <a:rPr lang="en-US" sz="800" i="1" dirty="0"/>
              <a:t>Crossing the quality chasm: A new health system for the 21</a:t>
            </a:r>
            <a:r>
              <a:rPr lang="en-US" sz="800" i="1" baseline="30000" dirty="0"/>
              <a:t>st</a:t>
            </a:r>
            <a:r>
              <a:rPr lang="en-US" sz="800" i="1" dirty="0"/>
              <a:t> century</a:t>
            </a:r>
            <a:r>
              <a:rPr lang="en-US" sz="800" dirty="0"/>
              <a:t>. Washington, DC: National Academies Press.</a:t>
            </a:r>
          </a:p>
          <a:p>
            <a:r>
              <a:rPr lang="en-US" sz="800" baseline="30000" dirty="0"/>
              <a:t>6</a:t>
            </a:r>
            <a:r>
              <a:rPr lang="en-US" sz="800" dirty="0"/>
              <a:t> </a:t>
            </a:r>
            <a:r>
              <a:rPr lang="en-US" sz="800" dirty="0" err="1"/>
              <a:t>Gerteis</a:t>
            </a:r>
            <a:r>
              <a:rPr lang="en-US" sz="800" dirty="0"/>
              <a:t>, M., </a:t>
            </a:r>
            <a:r>
              <a:rPr lang="en-US" sz="800" dirty="0" err="1"/>
              <a:t>Edgman</a:t>
            </a:r>
            <a:r>
              <a:rPr lang="en-US" sz="800" dirty="0"/>
              <a:t>-Levitan, S., &amp; Daley, J. (1993). </a:t>
            </a:r>
            <a:r>
              <a:rPr lang="en-US" sz="800" i="1" dirty="0"/>
              <a:t>Through the patient’s eyes: Understanding and promoting patient-centered care</a:t>
            </a:r>
            <a:r>
              <a:rPr lang="en-US" sz="800" dirty="0"/>
              <a:t>. San Francisco, CA: Jossey-Bass.</a:t>
            </a:r>
          </a:p>
        </p:txBody>
      </p:sp>
    </p:spTree>
    <p:extLst>
      <p:ext uri="{BB962C8B-B14F-4D97-AF65-F5344CB8AC3E}">
        <p14:creationId xmlns:p14="http://schemas.microsoft.com/office/powerpoint/2010/main" val="17956659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7E5B27-E7D2-46BB-AC22-7B270805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System Performance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1BBB31-7374-4CA7-ABD6-B3B36A0EC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dirty="0"/>
              <a:t>Population health management</a:t>
            </a:r>
          </a:p>
          <a:p>
            <a:pPr>
              <a:spcAft>
                <a:spcPts val="300"/>
              </a:spcAft>
            </a:pPr>
            <a:r>
              <a:rPr lang="en-US" dirty="0"/>
              <a:t>Provider organizations are engaging in a variety of population health management activities that involve managing a patient’s care across provider settings.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Managing provider networks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Helping patients navigate physician and specialty care visits</a:t>
            </a:r>
          </a:p>
          <a:p>
            <a:pPr lvl="1">
              <a:spcAft>
                <a:spcPts val="300"/>
              </a:spcAft>
            </a:pPr>
            <a:r>
              <a:rPr lang="en-US" dirty="0"/>
              <a:t>Managing transitions of care</a:t>
            </a:r>
          </a:p>
          <a:p>
            <a:pPr>
              <a:spcAft>
                <a:spcPts val="300"/>
              </a:spcAft>
            </a:pPr>
            <a:r>
              <a:rPr lang="en-US" dirty="0"/>
              <a:t>Provider organizations are beginning to invest in providing care within the home for seriously ill patients.</a:t>
            </a:r>
          </a:p>
          <a:p>
            <a:pPr>
              <a:spcAft>
                <a:spcPts val="300"/>
              </a:spcAft>
            </a:pPr>
            <a:r>
              <a:rPr lang="en-US" dirty="0"/>
              <a:t>Provider organizations understand that chronic diseases are the primary drivers of death and disability in the United States.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5950C1E-F0E6-4BF7-AFB7-BDB8AE43E2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72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9384B6-D916-430B-9693-289C4F922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Future of the Delivery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F02673-CFDA-4ABC-8BC2-94814ED5A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Innovative models of care delivery</a:t>
            </a:r>
          </a:p>
          <a:p>
            <a:pPr lvl="1"/>
            <a:r>
              <a:rPr lang="en-US" sz="2400" dirty="0"/>
              <a:t>Patient-centered medical homes </a:t>
            </a:r>
          </a:p>
          <a:p>
            <a:pPr lvl="1"/>
            <a:r>
              <a:rPr lang="en-US" sz="2400" dirty="0"/>
              <a:t>Health homes</a:t>
            </a:r>
          </a:p>
          <a:p>
            <a:pPr lvl="1"/>
            <a:r>
              <a:rPr lang="en-US" sz="2400" dirty="0"/>
              <a:t>Accountable care organizations</a:t>
            </a:r>
          </a:p>
          <a:p>
            <a:pPr lvl="1"/>
            <a:r>
              <a:rPr lang="en-US" sz="2400" dirty="0"/>
              <a:t>Community-based solutions</a:t>
            </a:r>
          </a:p>
          <a:p>
            <a:r>
              <a:rPr lang="en-US" sz="2600" dirty="0"/>
              <a:t>Clinical integration</a:t>
            </a:r>
          </a:p>
          <a:p>
            <a:pPr lvl="1"/>
            <a:r>
              <a:rPr lang="en-US" sz="2400" dirty="0"/>
              <a:t>Physician-hospital alignment</a:t>
            </a:r>
          </a:p>
          <a:p>
            <a:pPr lvl="1"/>
            <a:r>
              <a:rPr lang="en-US" sz="2400" dirty="0"/>
              <a:t>Physician employment models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8FFA208-611D-496B-8264-DCB97BE900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86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721560-1287-49FA-A7FD-1F939D62C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62" y="304800"/>
            <a:ext cx="7156938" cy="1020762"/>
          </a:xfrm>
        </p:spPr>
        <p:txBody>
          <a:bodyPr>
            <a:normAutofit fontScale="90000"/>
          </a:bodyPr>
          <a:lstStyle/>
          <a:p>
            <a:r>
              <a:rPr lang="en-US" smtClean="0"/>
              <a:t>The Future of the Delivery System (cont’d)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5AB6916-5963-4843-8550-3C75EF5422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2-</a:t>
            </a:r>
            <a:fld id="{879F6E02-108D-42AB-B1DC-557C8C843D7F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56" y="1618481"/>
            <a:ext cx="6838950" cy="447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713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A2582F-9E25-4C77-9DD9-6FCCA7B0F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D58C15-816D-49C2-AB9E-0F156C869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/>
              <a:t>Innovative approaches to improving care delivery</a:t>
            </a:r>
          </a:p>
          <a:p>
            <a:r>
              <a:rPr lang="en-IN" dirty="0"/>
              <a:t>Intermountain Healthcare</a:t>
            </a:r>
            <a:r>
              <a:rPr lang="en-US" dirty="0"/>
              <a:t>—</a:t>
            </a:r>
            <a:r>
              <a:rPr lang="en-IN" dirty="0"/>
              <a:t>Salt Lake City, Utah</a:t>
            </a:r>
          </a:p>
          <a:p>
            <a:pPr lvl="1"/>
            <a:r>
              <a:rPr lang="en-IN" dirty="0"/>
              <a:t>Nonprofit health care system </a:t>
            </a:r>
            <a:r>
              <a:rPr lang="en-US" dirty="0"/>
              <a:t>that nurtures a learning environment and culture of innovation</a:t>
            </a:r>
            <a:endParaRPr lang="en-IN" dirty="0"/>
          </a:p>
          <a:p>
            <a:pPr lvl="1"/>
            <a:r>
              <a:rPr lang="en-US" dirty="0"/>
              <a:t>Has several initiatives centered around using technology and innovation to provide high-quality care at a sustainable cost</a:t>
            </a:r>
          </a:p>
          <a:p>
            <a:r>
              <a:rPr lang="en-IN" dirty="0"/>
              <a:t>The Cleveland Clinic</a:t>
            </a:r>
            <a:r>
              <a:rPr lang="en-US" dirty="0"/>
              <a:t>—</a:t>
            </a:r>
            <a:r>
              <a:rPr lang="en-IN" dirty="0"/>
              <a:t>Cleveland, Ohio</a:t>
            </a:r>
          </a:p>
          <a:p>
            <a:pPr lvl="1"/>
            <a:r>
              <a:rPr lang="en-US" dirty="0"/>
              <a:t>Multispecialty academic medical center with a focus on clinical care and research</a:t>
            </a:r>
            <a:endParaRPr lang="en-IN" dirty="0"/>
          </a:p>
          <a:p>
            <a:pPr lvl="1"/>
            <a:r>
              <a:rPr lang="en-US" dirty="0"/>
              <a:t>Negotiating directly with self-insured employers as part of its Program for Advanced Medical Care; the idea is to allow employers to provide employees with access to world-class health care at a reasonable price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2C31092-92FC-4789-9B0C-3D2E4EC6259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E059AB-B127-4564-AF01-E0CBBD31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BAEDA7-F87E-44F1-BBC1-9580A7D26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Health care delivery in the U.S.</a:t>
            </a:r>
          </a:p>
          <a:p>
            <a:pPr lvl="1"/>
            <a:r>
              <a:rPr lang="en-US" dirty="0"/>
              <a:t>Complex and multifaceted system</a:t>
            </a:r>
          </a:p>
          <a:p>
            <a:pPr lvl="1"/>
            <a:r>
              <a:rPr lang="en-US" dirty="0"/>
              <a:t>Private and public institutions operate in cooperation with, but largely independent of, each other. </a:t>
            </a:r>
          </a:p>
          <a:p>
            <a:pPr lvl="1"/>
            <a:r>
              <a:rPr lang="en-US" dirty="0"/>
              <a:t>No central governmental agency to control the delivery, </a:t>
            </a:r>
            <a:r>
              <a:rPr lang="en-IN" dirty="0"/>
              <a:t>yet government is the major purchaser of health care </a:t>
            </a:r>
            <a:r>
              <a:rPr lang="en-US" dirty="0"/>
              <a:t>(e.g., Medicare, Medicaid, other public programs)</a:t>
            </a:r>
          </a:p>
          <a:p>
            <a:pPr lvl="1"/>
            <a:r>
              <a:rPr lang="en-US" dirty="0"/>
              <a:t>Heavily influenced through health care legislation</a:t>
            </a:r>
          </a:p>
          <a:p>
            <a:r>
              <a:rPr lang="en-US" dirty="0"/>
              <a:t>Continuum of care encompasses care from the cradle to the grave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911E164-86AA-4866-A603-6563CFC8AC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86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E059AB-B127-4564-AF01-E0CBBD31E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(cont’d)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BAEDA7-F87E-44F1-BBC1-9580A7D26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Issues facing individuals and organizations that provide health care:</a:t>
            </a:r>
          </a:p>
          <a:p>
            <a:pPr lvl="1"/>
            <a:r>
              <a:rPr lang="en-US" dirty="0"/>
              <a:t>Increasing pressure and scrutiny from the government, private insurance organizations, and the public</a:t>
            </a:r>
          </a:p>
          <a:p>
            <a:pPr lvl="1"/>
            <a:r>
              <a:rPr lang="en-US" dirty="0"/>
              <a:t>Expectation to provide the highest quality of care while controlling costs and increasing access to underserved populations</a:t>
            </a:r>
          </a:p>
          <a:p>
            <a:pPr lvl="1"/>
            <a:r>
              <a:rPr lang="en-US" dirty="0"/>
              <a:t>Need to adapt to meet the demands and mandates of health care policy and to survive and thrive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911E164-86AA-4866-A603-6563CFC8AC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98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74E2DD-C9B9-426A-9B36-56DA2C27B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Description of the Current Care Delivery 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03D5BCE-09D2-4D56-9A48-B565A0C0D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dirty="0"/>
              <a:t>What is health?</a:t>
            </a:r>
          </a:p>
          <a:p>
            <a:pPr lvl="1"/>
            <a:r>
              <a:rPr lang="en-IN" dirty="0"/>
              <a:t>“A state of complete physical, mental and social ‘well-being’ and not merely the absence of disease or infirmity.”</a:t>
            </a:r>
            <a:r>
              <a:rPr lang="en-IN" baseline="30000" dirty="0"/>
              <a:t>1</a:t>
            </a:r>
          </a:p>
          <a:p>
            <a:r>
              <a:rPr lang="en-IN" dirty="0"/>
              <a:t>Health system</a:t>
            </a:r>
          </a:p>
          <a:p>
            <a:pPr lvl="1"/>
            <a:r>
              <a:rPr lang="en-IN" dirty="0"/>
              <a:t>Includes all organizations, institutions, and resources that have a primary purpose of promoting, restoring, and/or maintaining health</a:t>
            </a:r>
            <a:r>
              <a:rPr lang="en-US" baseline="30000" dirty="0"/>
              <a:t>2 </a:t>
            </a:r>
          </a:p>
          <a:p>
            <a:pPr lvl="1"/>
            <a:r>
              <a:rPr lang="en-US" dirty="0"/>
              <a:t>Includes care delivered through traditional clinical and public health settings and contributions to health from community organizations that have a stake in or can affect the health of individuals and communities</a:t>
            </a:r>
          </a:p>
          <a:p>
            <a:pPr lvl="1"/>
            <a:r>
              <a:rPr lang="en-US" dirty="0"/>
              <a:t>Purpose: contribute to improved health or to the diagnosis, treatment, or rehabilitation of sick people</a:t>
            </a:r>
          </a:p>
          <a:p>
            <a:pPr lvl="1"/>
            <a:r>
              <a:rPr lang="en-US" dirty="0"/>
              <a:t>Services include prevention, cure, rehabilitation, and palliation efforts oriented to either individuals or </a:t>
            </a:r>
            <a:r>
              <a:rPr lang="en-US" dirty="0" smtClean="0"/>
              <a:t>populations.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6CBA283-1C65-44FE-860F-2B2D10BF66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7A879EE-7044-4F57-9487-69164E63CE07}"/>
              </a:ext>
            </a:extLst>
          </p:cNvPr>
          <p:cNvSpPr txBox="1"/>
          <p:nvPr/>
        </p:nvSpPr>
        <p:spPr>
          <a:xfrm>
            <a:off x="264850" y="5956886"/>
            <a:ext cx="693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/>
              <a:t>1</a:t>
            </a:r>
            <a:r>
              <a:rPr lang="en-US" sz="800" dirty="0"/>
              <a:t> World Health Organization. (2017). Constitution of WHO: Principles. Retrieved from http://www.who.int/about/mission/en </a:t>
            </a:r>
          </a:p>
          <a:p>
            <a:r>
              <a:rPr lang="en-US" sz="800" baseline="30000" dirty="0"/>
              <a:t>2</a:t>
            </a:r>
            <a:r>
              <a:rPr lang="en-US" sz="800" dirty="0"/>
              <a:t> World Health Organization. (2015). Health systems strengthening glossary. Retrieved from http://www.who.int/healthsystems/hss_glossary/en/index5.html </a:t>
            </a:r>
          </a:p>
        </p:txBody>
      </p:sp>
    </p:spTree>
    <p:extLst>
      <p:ext uri="{BB962C8B-B14F-4D97-AF65-F5344CB8AC3E}">
        <p14:creationId xmlns:p14="http://schemas.microsoft.com/office/powerpoint/2010/main" val="2437947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71A8ED-41F4-495C-88F9-BCCEAF9A0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Care Services—Prevention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2C826C-DB7F-49E6-8633-18C2FE43A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en-US" dirty="0"/>
              <a:t>Focus: prevention of disease and maintenance of general good health</a:t>
            </a:r>
          </a:p>
          <a:p>
            <a:pPr>
              <a:spcAft>
                <a:spcPts val="0"/>
              </a:spcAft>
            </a:pPr>
            <a:r>
              <a:rPr lang="en-US" dirty="0"/>
              <a:t>Health status is affected by a number of factors, including health policy, individual behavior, social determinants, physical determinants, biology and genetics, and availability of health services.</a:t>
            </a:r>
          </a:p>
          <a:p>
            <a:pPr>
              <a:spcAft>
                <a:spcPts val="0"/>
              </a:spcAft>
            </a:pPr>
            <a:r>
              <a:rPr lang="en-US" dirty="0"/>
              <a:t>Major focus of the ACA</a:t>
            </a:r>
          </a:p>
          <a:p>
            <a:pPr>
              <a:spcAft>
                <a:spcPts val="0"/>
              </a:spcAft>
            </a:pPr>
            <a:r>
              <a:rPr lang="en-US" dirty="0"/>
              <a:t>Most health plans cover a set of preventative services at no cost to the </a:t>
            </a:r>
            <a:r>
              <a:rPr lang="en-US" dirty="0" smtClean="0"/>
              <a:t>beneficiary.</a:t>
            </a: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New reimbursement mechanisms incentivize provider organizations to keep patients </a:t>
            </a:r>
            <a:r>
              <a:rPr lang="en-US" dirty="0" smtClean="0"/>
              <a:t>healthy.</a:t>
            </a: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Clinical prevention: delivered by a health care provider</a:t>
            </a:r>
          </a:p>
          <a:p>
            <a:pPr>
              <a:spcAft>
                <a:spcPts val="0"/>
              </a:spcAft>
            </a:pPr>
            <a:r>
              <a:rPr lang="en-US" dirty="0"/>
              <a:t>Community-based prevention: delivered by non–health care providers</a:t>
            </a:r>
          </a:p>
          <a:p>
            <a:pPr lvl="1">
              <a:spcAft>
                <a:spcPts val="0"/>
              </a:spcAft>
            </a:pPr>
            <a:r>
              <a:rPr lang="en-US" dirty="0"/>
              <a:t>Holistic view incorporates cultural, social, and environmental changes</a:t>
            </a:r>
            <a:r>
              <a:rPr lang="en-US" baseline="30000" dirty="0"/>
              <a:t>3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6B2260-CB24-43BA-B0AC-C2ACACABD5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A6754FC-2940-48F5-8DAD-84B1CB2A5764}"/>
              </a:ext>
            </a:extLst>
          </p:cNvPr>
          <p:cNvSpPr txBox="1"/>
          <p:nvPr/>
        </p:nvSpPr>
        <p:spPr>
          <a:xfrm>
            <a:off x="228600" y="6043888"/>
            <a:ext cx="6934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aseline="30000" dirty="0"/>
              <a:t>3</a:t>
            </a:r>
            <a:r>
              <a:rPr lang="en-US" sz="800" dirty="0"/>
              <a:t> Institute of Medicine. (2012). </a:t>
            </a:r>
            <a:r>
              <a:rPr lang="en-US" sz="800" i="1" dirty="0"/>
              <a:t>An integrated framework for assessing the value of community-based prevention</a:t>
            </a:r>
            <a:r>
              <a:rPr lang="en-US" sz="800" dirty="0"/>
              <a:t>. Washington, DC: National Academies Press.</a:t>
            </a:r>
          </a:p>
        </p:txBody>
      </p:sp>
    </p:spTree>
    <p:extLst>
      <p:ext uri="{BB962C8B-B14F-4D97-AF65-F5344CB8AC3E}">
        <p14:creationId xmlns:p14="http://schemas.microsoft.com/office/powerpoint/2010/main" val="2368672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84E598-1674-4795-8809-5A207936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Care Services—Prevention (cont’d)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AC27E4A-B96D-4BD6-80ED-6AE7D65683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="" xmlns:a16="http://schemas.microsoft.com/office/drawing/2014/main" id="{495008D8-2CA4-438F-94DD-9633937BB1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793657"/>
              </p:ext>
            </p:extLst>
          </p:nvPr>
        </p:nvGraphicFramePr>
        <p:xfrm>
          <a:off x="269631" y="1524000"/>
          <a:ext cx="69342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343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C874CC-C389-46AC-8A40-EBF37385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Care Services—Prevention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80E448E-79E4-43EB-BACC-49816DAD3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31" y="1447800"/>
            <a:ext cx="6934200" cy="4602163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000" i="1" dirty="0"/>
              <a:t>Primary services</a:t>
            </a:r>
            <a:r>
              <a:rPr lang="en-US" sz="2000" dirty="0"/>
              <a:t>: focus on preventing or reducing the probability of the occurrence of a  disease in the future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Public and private institutions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000" i="1" dirty="0"/>
              <a:t>Secondary services</a:t>
            </a:r>
            <a:r>
              <a:rPr lang="en-US" sz="2000" dirty="0"/>
              <a:t>: focus on the early detection and treatment of disease in order to cure or control its effects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Goal is to minimize the effects of the disease on the individual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Services are largely focused on routine examinations and tests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000" i="1" dirty="0"/>
              <a:t>Tertiary services</a:t>
            </a:r>
            <a:r>
              <a:rPr lang="en-US" sz="2000" dirty="0"/>
              <a:t>: targeted at individuals who already have symptoms of a disease in order to prevent damage from the disease, slow down disease progression, prevent complications from occurring because of the disease, and restore good health to the affected individual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Includes education and institutional practices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F8FD9E8-05CB-4C0A-B82D-53E1BD0ABB2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23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D50124-A2ED-453A-AF69-A7DD4C242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Health Care Services—Acute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6FCAE0-6A75-4172-A05E-D51A076B4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Short-term, intense medical care providing diagnosis and treatment of communicable or noncommunicable diseases, illness, or injury</a:t>
            </a:r>
          </a:p>
          <a:p>
            <a:r>
              <a:rPr lang="en-US" dirty="0"/>
              <a:t>Definitions of acute care </a:t>
            </a:r>
            <a:r>
              <a:rPr lang="en-US" dirty="0" smtClean="0"/>
              <a:t>vary.</a:t>
            </a:r>
            <a:endParaRPr lang="en-US" dirty="0"/>
          </a:p>
          <a:p>
            <a:pPr lvl="1"/>
            <a:r>
              <a:rPr lang="en-US" dirty="0"/>
              <a:t>May be described as primary, specialty, tertiary, or quaternary in nature, centered around the care delivered by physicians and other providers in clinical settings</a:t>
            </a:r>
          </a:p>
          <a:p>
            <a:r>
              <a:rPr lang="en-US" dirty="0"/>
              <a:t>Services may be provided on an outpatient or inpatient </a:t>
            </a:r>
            <a:r>
              <a:rPr lang="en-US" dirty="0" smtClean="0"/>
              <a:t>basis.</a:t>
            </a:r>
            <a:endParaRPr lang="en-US" dirty="0"/>
          </a:p>
          <a:p>
            <a:pPr lvl="1"/>
            <a:r>
              <a:rPr lang="en-US" dirty="0"/>
              <a:t>Outpatient: overnight stay is not required</a:t>
            </a:r>
          </a:p>
          <a:p>
            <a:pPr lvl="1"/>
            <a:r>
              <a:rPr lang="en-US" dirty="0"/>
              <a:t>Inpatient: overnight stay is required</a:t>
            </a:r>
          </a:p>
          <a:p>
            <a:r>
              <a:rPr lang="en-US" dirty="0"/>
              <a:t>Encompasses emergency care, trauma care, prehospital emergency care, acute care surgery, critical care, urgent care, and short-term inpatient stabilization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D728B91-6F98-4789-9358-BC9EB609D0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879F6E02-108D-42AB-B1DC-557C8C843D7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8624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2137</Words>
  <Application>Microsoft Macintosh PowerPoint</Application>
  <PresentationFormat>On-screen Show (4:3)</PresentationFormat>
  <Paragraphs>232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2_Office Theme</vt:lpstr>
      <vt:lpstr>Health Care Delivery  in the United States PowerPoints to Accompany Health Care Delivery  in the United States 12th Edition</vt:lpstr>
      <vt:lpstr>Chapter 2:  Organization of Care </vt:lpstr>
      <vt:lpstr>Introduction</vt:lpstr>
      <vt:lpstr>Introduction (cont’d)</vt:lpstr>
      <vt:lpstr>Description of the Current Care Delivery System</vt:lpstr>
      <vt:lpstr>Health Care Services—Prevention</vt:lpstr>
      <vt:lpstr>Health Care Services—Prevention (cont’d)</vt:lpstr>
      <vt:lpstr>Health Care Services—Prevention (cont’d)</vt:lpstr>
      <vt:lpstr>Health Care Services—Acute Care</vt:lpstr>
      <vt:lpstr>Health Care Services—Acute Care (cont’d)</vt:lpstr>
      <vt:lpstr>Health Care Services—Acute Care (cont’d)</vt:lpstr>
      <vt:lpstr>Health Care Services—Acute Care (cont’d)</vt:lpstr>
      <vt:lpstr>Health Care Services</vt:lpstr>
      <vt:lpstr>Health Care Delivery Organizations</vt:lpstr>
      <vt:lpstr>Health Care Delivery Organizations (cont’d)</vt:lpstr>
      <vt:lpstr>Health Care Delivery Organizations (cont’d)</vt:lpstr>
      <vt:lpstr>Health Care Delivery Organizations (cont’d)</vt:lpstr>
      <vt:lpstr>Health Care Delivery Organizations (cont’d)</vt:lpstr>
      <vt:lpstr>Health Care Delivery Organizations (cont’d)</vt:lpstr>
      <vt:lpstr>Health System Performance</vt:lpstr>
      <vt:lpstr>Health System Performance (cont’d)</vt:lpstr>
      <vt:lpstr>Health System Performance (cont’d)</vt:lpstr>
      <vt:lpstr>Health System Performance (cont’d)</vt:lpstr>
      <vt:lpstr>The Future of the Delivery System</vt:lpstr>
      <vt:lpstr>The Future of the Delivery System (cont’d)</vt:lpstr>
      <vt:lpstr>Best Practices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CH_02_Health Care Delivery 12 Ed</dc:title>
  <dc:creator/>
  <cp:lastModifiedBy/>
  <cp:revision>1</cp:revision>
  <dcterms:created xsi:type="dcterms:W3CDTF">2019-01-10T17:24:07Z</dcterms:created>
  <dcterms:modified xsi:type="dcterms:W3CDTF">2023-01-03T06:03:59Z</dcterms:modified>
</cp:coreProperties>
</file>