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3" r:id="rId1"/>
  </p:sldMasterIdLst>
  <p:notesMasterIdLst>
    <p:notesMasterId r:id="rId18"/>
  </p:notesMasterIdLst>
  <p:sldIdLst>
    <p:sldId id="271" r:id="rId2"/>
    <p:sldId id="256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5262" autoAdjust="0"/>
  </p:normalViewPr>
  <p:slideViewPr>
    <p:cSldViewPr>
      <p:cViewPr varScale="1">
        <p:scale>
          <a:sx n="115" d="100"/>
          <a:sy n="115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6D835-0AAE-42FD-A4A1-26C1C6F4A7E9}" type="doc">
      <dgm:prSet loTypeId="urn:microsoft.com/office/officeart/2005/8/layout/radial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1C820F-CBA2-4929-8876-EFC6994B18E9}">
      <dgm:prSet phldrT="[Text]"/>
      <dgm:spPr/>
      <dgm:t>
        <a:bodyPr/>
        <a:lstStyle/>
        <a:p>
          <a:r>
            <a:rPr lang="en-US" dirty="0"/>
            <a:t>Individuals</a:t>
          </a:r>
        </a:p>
      </dgm:t>
    </dgm:pt>
    <dgm:pt modelId="{876ACE95-9D3F-469E-9DE6-CBF9583D66C3}" type="parTrans" cxnId="{BE277F64-5667-48F1-8C9D-69156E372E85}">
      <dgm:prSet/>
      <dgm:spPr/>
      <dgm:t>
        <a:bodyPr/>
        <a:lstStyle/>
        <a:p>
          <a:endParaRPr lang="en-US"/>
        </a:p>
      </dgm:t>
    </dgm:pt>
    <dgm:pt modelId="{E565C6A8-D4EE-4D54-B0DE-EB2C23CD8152}" type="sibTrans" cxnId="{BE277F64-5667-48F1-8C9D-69156E372E85}">
      <dgm:prSet/>
      <dgm:spPr/>
      <dgm:t>
        <a:bodyPr/>
        <a:lstStyle/>
        <a:p>
          <a:endParaRPr lang="en-US"/>
        </a:p>
      </dgm:t>
    </dgm:pt>
    <dgm:pt modelId="{68A04954-2417-4F75-90A1-82EAE0416A06}">
      <dgm:prSet phldrT="[Text]"/>
      <dgm:spPr/>
      <dgm:t>
        <a:bodyPr/>
        <a:lstStyle/>
        <a:p>
          <a:r>
            <a:rPr lang="en-US" dirty="0"/>
            <a:t>Providers</a:t>
          </a:r>
        </a:p>
      </dgm:t>
    </dgm:pt>
    <dgm:pt modelId="{DAB14F24-1808-47BA-A8C1-379BFF25FFB1}" type="parTrans" cxnId="{5E01472F-007B-4255-A0F4-B469A52A339F}">
      <dgm:prSet/>
      <dgm:spPr/>
      <dgm:t>
        <a:bodyPr/>
        <a:lstStyle/>
        <a:p>
          <a:endParaRPr lang="en-US"/>
        </a:p>
      </dgm:t>
    </dgm:pt>
    <dgm:pt modelId="{6CF80ED6-EA44-451C-879A-875F9C35133A}" type="sibTrans" cxnId="{5E01472F-007B-4255-A0F4-B469A52A339F}">
      <dgm:prSet/>
      <dgm:spPr/>
      <dgm:t>
        <a:bodyPr/>
        <a:lstStyle/>
        <a:p>
          <a:endParaRPr lang="en-US"/>
        </a:p>
      </dgm:t>
    </dgm:pt>
    <dgm:pt modelId="{5FF85256-8E76-4B03-B938-33170310DDB5}">
      <dgm:prSet phldrT="[Text]"/>
      <dgm:spPr/>
      <dgm:t>
        <a:bodyPr/>
        <a:lstStyle/>
        <a:p>
          <a:r>
            <a:rPr lang="en-US" dirty="0"/>
            <a:t>Employers</a:t>
          </a:r>
        </a:p>
      </dgm:t>
    </dgm:pt>
    <dgm:pt modelId="{005B51F5-ADB2-4207-B1F3-4EB66F586BA5}" type="parTrans" cxnId="{3E2D1F38-DE40-455A-8C00-FF60C9216EB7}">
      <dgm:prSet/>
      <dgm:spPr/>
      <dgm:t>
        <a:bodyPr/>
        <a:lstStyle/>
        <a:p>
          <a:endParaRPr lang="en-US"/>
        </a:p>
      </dgm:t>
    </dgm:pt>
    <dgm:pt modelId="{ACC8A099-0F99-4157-AE16-7C97CCA5A98F}" type="sibTrans" cxnId="{3E2D1F38-DE40-455A-8C00-FF60C9216EB7}">
      <dgm:prSet/>
      <dgm:spPr/>
      <dgm:t>
        <a:bodyPr/>
        <a:lstStyle/>
        <a:p>
          <a:endParaRPr lang="en-US"/>
        </a:p>
      </dgm:t>
    </dgm:pt>
    <dgm:pt modelId="{9B6C5DCF-C5C4-49D5-B202-F08D810A9C60}">
      <dgm:prSet phldrT="[Text]"/>
      <dgm:spPr/>
      <dgm:t>
        <a:bodyPr/>
        <a:lstStyle/>
        <a:p>
          <a:r>
            <a:rPr lang="en-US" dirty="0"/>
            <a:t>Insurers</a:t>
          </a:r>
        </a:p>
      </dgm:t>
    </dgm:pt>
    <dgm:pt modelId="{8CA07E8A-E614-48F9-9289-C0B43273209B}" type="parTrans" cxnId="{FE5F05F1-FB22-43F8-93E9-275404AEADE2}">
      <dgm:prSet/>
      <dgm:spPr/>
      <dgm:t>
        <a:bodyPr/>
        <a:lstStyle/>
        <a:p>
          <a:endParaRPr lang="en-US"/>
        </a:p>
      </dgm:t>
    </dgm:pt>
    <dgm:pt modelId="{BBEA7F44-02D1-4956-A9BF-05DD917B2584}" type="sibTrans" cxnId="{FE5F05F1-FB22-43F8-93E9-275404AEADE2}">
      <dgm:prSet/>
      <dgm:spPr/>
      <dgm:t>
        <a:bodyPr/>
        <a:lstStyle/>
        <a:p>
          <a:endParaRPr lang="en-US"/>
        </a:p>
      </dgm:t>
    </dgm:pt>
    <dgm:pt modelId="{FCA7DCE7-B47B-49A8-A972-91E7B90BBEFB}">
      <dgm:prSet phldrT="[Text]"/>
      <dgm:spPr/>
      <dgm:t>
        <a:bodyPr/>
        <a:lstStyle/>
        <a:p>
          <a:r>
            <a:rPr lang="en-US" dirty="0"/>
            <a:t>Public Policy Makers</a:t>
          </a:r>
        </a:p>
      </dgm:t>
    </dgm:pt>
    <dgm:pt modelId="{1E85D3BB-8943-4F19-A2E1-52EDBA4A2C79}" type="parTrans" cxnId="{A7849FA5-B85B-4E32-B7A0-2DFABBE3609E}">
      <dgm:prSet/>
      <dgm:spPr/>
      <dgm:t>
        <a:bodyPr/>
        <a:lstStyle/>
        <a:p>
          <a:endParaRPr lang="en-US"/>
        </a:p>
      </dgm:t>
    </dgm:pt>
    <dgm:pt modelId="{AA13C42B-157A-41B2-AC18-FCBBB799D676}" type="sibTrans" cxnId="{A7849FA5-B85B-4E32-B7A0-2DFABBE3609E}">
      <dgm:prSet/>
      <dgm:spPr/>
      <dgm:t>
        <a:bodyPr/>
        <a:lstStyle/>
        <a:p>
          <a:endParaRPr lang="en-US"/>
        </a:p>
      </dgm:t>
    </dgm:pt>
    <dgm:pt modelId="{D9AD56F3-9D25-428F-9BDE-A9A5EA95DC4B}" type="pres">
      <dgm:prSet presAssocID="{8726D835-0AAE-42FD-A4A1-26C1C6F4A7E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E286E7-5B37-401C-8D5A-5F96F6DE9876}" type="pres">
      <dgm:prSet presAssocID="{8726D835-0AAE-42FD-A4A1-26C1C6F4A7E9}" presName="radial" presStyleCnt="0">
        <dgm:presLayoutVars>
          <dgm:animLvl val="ctr"/>
        </dgm:presLayoutVars>
      </dgm:prSet>
      <dgm:spPr/>
    </dgm:pt>
    <dgm:pt modelId="{F53A8088-8E6D-40F9-823E-FE4FE84D1B26}" type="pres">
      <dgm:prSet presAssocID="{301C820F-CBA2-4929-8876-EFC6994B18E9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1BAA982F-5D4B-4F61-8DD9-4AEE6671AFAF}" type="pres">
      <dgm:prSet presAssocID="{68A04954-2417-4F75-90A1-82EAE0416A06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FF688-6D74-4E42-BA48-97315EE60DFA}" type="pres">
      <dgm:prSet presAssocID="{5FF85256-8E76-4B03-B938-33170310DDB5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793B8-C7D0-485C-8497-AEEDE23A46A1}" type="pres">
      <dgm:prSet presAssocID="{9B6C5DCF-C5C4-49D5-B202-F08D810A9C6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CD876-AE80-49C0-BB10-FB5E9644CBCB}" type="pres">
      <dgm:prSet presAssocID="{FCA7DCE7-B47B-49A8-A972-91E7B90BBEFB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01472F-007B-4255-A0F4-B469A52A339F}" srcId="{301C820F-CBA2-4929-8876-EFC6994B18E9}" destId="{68A04954-2417-4F75-90A1-82EAE0416A06}" srcOrd="0" destOrd="0" parTransId="{DAB14F24-1808-47BA-A8C1-379BFF25FFB1}" sibTransId="{6CF80ED6-EA44-451C-879A-875F9C35133A}"/>
    <dgm:cxn modelId="{3E2D1F38-DE40-455A-8C00-FF60C9216EB7}" srcId="{301C820F-CBA2-4929-8876-EFC6994B18E9}" destId="{5FF85256-8E76-4B03-B938-33170310DDB5}" srcOrd="1" destOrd="0" parTransId="{005B51F5-ADB2-4207-B1F3-4EB66F586BA5}" sibTransId="{ACC8A099-0F99-4157-AE16-7C97CCA5A98F}"/>
    <dgm:cxn modelId="{BE277F64-5667-48F1-8C9D-69156E372E85}" srcId="{8726D835-0AAE-42FD-A4A1-26C1C6F4A7E9}" destId="{301C820F-CBA2-4929-8876-EFC6994B18E9}" srcOrd="0" destOrd="0" parTransId="{876ACE95-9D3F-469E-9DE6-CBF9583D66C3}" sibTransId="{E565C6A8-D4EE-4D54-B0DE-EB2C23CD8152}"/>
    <dgm:cxn modelId="{CF7784A3-6047-4519-A327-B662CDAB8ED4}" type="presOf" srcId="{FCA7DCE7-B47B-49A8-A972-91E7B90BBEFB}" destId="{9DECD876-AE80-49C0-BB10-FB5E9644CBCB}" srcOrd="0" destOrd="0" presId="urn:microsoft.com/office/officeart/2005/8/layout/radial3"/>
    <dgm:cxn modelId="{A7849FA5-B85B-4E32-B7A0-2DFABBE3609E}" srcId="{301C820F-CBA2-4929-8876-EFC6994B18E9}" destId="{FCA7DCE7-B47B-49A8-A972-91E7B90BBEFB}" srcOrd="3" destOrd="0" parTransId="{1E85D3BB-8943-4F19-A2E1-52EDBA4A2C79}" sibTransId="{AA13C42B-157A-41B2-AC18-FCBBB799D676}"/>
    <dgm:cxn modelId="{FE5F05F1-FB22-43F8-93E9-275404AEADE2}" srcId="{301C820F-CBA2-4929-8876-EFC6994B18E9}" destId="{9B6C5DCF-C5C4-49D5-B202-F08D810A9C60}" srcOrd="2" destOrd="0" parTransId="{8CA07E8A-E614-48F9-9289-C0B43273209B}" sibTransId="{BBEA7F44-02D1-4956-A9BF-05DD917B2584}"/>
    <dgm:cxn modelId="{2DF36582-233D-44DE-AF05-D02D4ACE9F1B}" type="presOf" srcId="{68A04954-2417-4F75-90A1-82EAE0416A06}" destId="{1BAA982F-5D4B-4F61-8DD9-4AEE6671AFAF}" srcOrd="0" destOrd="0" presId="urn:microsoft.com/office/officeart/2005/8/layout/radial3"/>
    <dgm:cxn modelId="{B2C886BF-5FF4-4889-9820-63F233BE219A}" type="presOf" srcId="{301C820F-CBA2-4929-8876-EFC6994B18E9}" destId="{F53A8088-8E6D-40F9-823E-FE4FE84D1B26}" srcOrd="0" destOrd="0" presId="urn:microsoft.com/office/officeart/2005/8/layout/radial3"/>
    <dgm:cxn modelId="{284D07AD-AD32-4CE2-B196-310AF37518E2}" type="presOf" srcId="{8726D835-0AAE-42FD-A4A1-26C1C6F4A7E9}" destId="{D9AD56F3-9D25-428F-9BDE-A9A5EA95DC4B}" srcOrd="0" destOrd="0" presId="urn:microsoft.com/office/officeart/2005/8/layout/radial3"/>
    <dgm:cxn modelId="{2E0E17AD-8B8E-43E8-95E5-0A541AC39B16}" type="presOf" srcId="{9B6C5DCF-C5C4-49D5-B202-F08D810A9C60}" destId="{7DB793B8-C7D0-485C-8497-AEEDE23A46A1}" srcOrd="0" destOrd="0" presId="urn:microsoft.com/office/officeart/2005/8/layout/radial3"/>
    <dgm:cxn modelId="{40C1FE5D-116F-4592-BB34-81C195163642}" type="presOf" srcId="{5FF85256-8E76-4B03-B938-33170310DDB5}" destId="{E86FF688-6D74-4E42-BA48-97315EE60DFA}" srcOrd="0" destOrd="0" presId="urn:microsoft.com/office/officeart/2005/8/layout/radial3"/>
    <dgm:cxn modelId="{643E65BD-CF59-4E8F-A28F-A1EC4D2644F0}" type="presParOf" srcId="{D9AD56F3-9D25-428F-9BDE-A9A5EA95DC4B}" destId="{09E286E7-5B37-401C-8D5A-5F96F6DE9876}" srcOrd="0" destOrd="0" presId="urn:microsoft.com/office/officeart/2005/8/layout/radial3"/>
    <dgm:cxn modelId="{34C3DF83-B31E-47B4-8D8F-D30A730CE662}" type="presParOf" srcId="{09E286E7-5B37-401C-8D5A-5F96F6DE9876}" destId="{F53A8088-8E6D-40F9-823E-FE4FE84D1B26}" srcOrd="0" destOrd="0" presId="urn:microsoft.com/office/officeart/2005/8/layout/radial3"/>
    <dgm:cxn modelId="{7EECF2BA-739E-47FE-B99D-BF6BE116E157}" type="presParOf" srcId="{09E286E7-5B37-401C-8D5A-5F96F6DE9876}" destId="{1BAA982F-5D4B-4F61-8DD9-4AEE6671AFAF}" srcOrd="1" destOrd="0" presId="urn:microsoft.com/office/officeart/2005/8/layout/radial3"/>
    <dgm:cxn modelId="{E203AB4D-EEEA-4789-A17B-4DF502BB9FBB}" type="presParOf" srcId="{09E286E7-5B37-401C-8D5A-5F96F6DE9876}" destId="{E86FF688-6D74-4E42-BA48-97315EE60DFA}" srcOrd="2" destOrd="0" presId="urn:microsoft.com/office/officeart/2005/8/layout/radial3"/>
    <dgm:cxn modelId="{17106C89-1F8C-41AE-B28C-EBB2B081C68D}" type="presParOf" srcId="{09E286E7-5B37-401C-8D5A-5F96F6DE9876}" destId="{7DB793B8-C7D0-485C-8497-AEEDE23A46A1}" srcOrd="3" destOrd="0" presId="urn:microsoft.com/office/officeart/2005/8/layout/radial3"/>
    <dgm:cxn modelId="{1526886D-7BF7-422F-89C7-D48ACEE6A26E}" type="presParOf" srcId="{09E286E7-5B37-401C-8D5A-5F96F6DE9876}" destId="{9DECD876-AE80-49C0-BB10-FB5E9644CBC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4E513-EDB5-47B7-82A3-A6D20872A68F}" type="datetimeFigureOut">
              <a:rPr lang="en-US" smtClean="0"/>
              <a:pPr/>
              <a:t>03/01/23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BE230-3BA8-4275-B64D-6F17315F9F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9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BE230-3BA8-4275-B64D-6F17315F9F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35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4495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0"/>
            <a:ext cx="160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0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3BE6B7-713E-4B41-A727-AEA88C04A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447800"/>
            <a:ext cx="7162800" cy="480060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2" y="304800"/>
            <a:ext cx="7156938" cy="1020762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304800" y="1614100"/>
            <a:ext cx="6858000" cy="46343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 sz="2800"/>
            </a:lvl3pPr>
            <a:lvl4pPr>
              <a:spcBef>
                <a:spcPts val="600"/>
              </a:spcBef>
              <a:spcAft>
                <a:spcPts val="600"/>
              </a:spcAft>
              <a:defRPr sz="2800"/>
            </a:lvl4pPr>
            <a:lvl5pPr>
              <a:spcBef>
                <a:spcPts val="600"/>
              </a:spcBef>
              <a:spcAft>
                <a:spcPts val="600"/>
              </a:spcAft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128369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5470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455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00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00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9688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113044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90360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4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0"/>
            <a:ext cx="160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4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33893"/>
            <a:ext cx="8153400" cy="2247507"/>
          </a:xfrm>
        </p:spPr>
        <p:txBody>
          <a:bodyPr/>
          <a:lstStyle/>
          <a:p>
            <a:r>
              <a:rPr lang="en-US"/>
              <a:t>Health </a:t>
            </a:r>
            <a:r>
              <a:rPr lang="en-US" smtClean="0"/>
              <a:t>Care </a:t>
            </a:r>
            <a:r>
              <a:rPr lang="en-US" dirty="0"/>
              <a:t>Delivery </a:t>
            </a:r>
            <a:br>
              <a:rPr lang="en-US" dirty="0"/>
            </a:br>
            <a:r>
              <a:rPr lang="en-US" sz="4800" dirty="0"/>
              <a:t>in the</a:t>
            </a:r>
            <a:r>
              <a:rPr lang="en-US" sz="6600" dirty="0"/>
              <a:t> </a:t>
            </a:r>
            <a:r>
              <a:rPr lang="en-US" dirty="0"/>
              <a:t>United States</a:t>
            </a:r>
            <a:br>
              <a:rPr lang="en-US" dirty="0"/>
            </a:br>
            <a:r>
              <a:rPr lang="en-US" sz="1800" dirty="0"/>
              <a:t>PowerPoints to Accompany Health Care Delivery </a:t>
            </a:r>
            <a:br>
              <a:rPr lang="en-US" sz="1800" dirty="0"/>
            </a:br>
            <a:r>
              <a:rPr lang="en-US" sz="1800" dirty="0"/>
              <a:t>in the United States 12</a:t>
            </a:r>
            <a:r>
              <a:rPr lang="en-US" sz="1800" baseline="30000" dirty="0"/>
              <a:t>th</a:t>
            </a:r>
            <a:r>
              <a:rPr lang="en-US" sz="1800" dirty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6400800" cy="609600"/>
          </a:xfrm>
        </p:spPr>
        <p:txBody>
          <a:bodyPr>
            <a:noAutofit/>
          </a:bodyPr>
          <a:lstStyle/>
          <a:p>
            <a:r>
              <a:rPr lang="en-US" sz="2400" dirty="0"/>
              <a:t>12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13131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Jonas &amp; Kovner’s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6576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602530" y="4343400"/>
            <a:ext cx="6400800" cy="1752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James R. Knickman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Brian Elbel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/>
              <a:t>Editors</a:t>
            </a:r>
          </a:p>
        </p:txBody>
      </p:sp>
      <p:pic>
        <p:nvPicPr>
          <p:cNvPr id="7" name="Picture 3" descr="logo_springer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248400"/>
            <a:ext cx="232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DF5341-1AA4-4B9B-9E7D-39DE90F3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E145CB3A-3B34-40C0-B7CB-43B9B28F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0A2D83B-DBE1-4EA2-A379-246C0FB0F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Providers</a:t>
            </a:r>
          </a:p>
          <a:p>
            <a:pPr lvl="1"/>
            <a:r>
              <a:rPr lang="en-US" dirty="0"/>
              <a:t>Work to advance medical knowledge, medical practice, and the business of health care</a:t>
            </a:r>
          </a:p>
          <a:p>
            <a:pPr lvl="1"/>
            <a:r>
              <a:rPr lang="en-US" dirty="0"/>
              <a:t>Motivated by the social goal of keeping people healthy</a:t>
            </a:r>
          </a:p>
          <a:p>
            <a:pPr lvl="1"/>
            <a:r>
              <a:rPr lang="en-US" dirty="0"/>
              <a:t>Face financial pressures to prevent health care costs from increasing as quickly as in the past; accept lower fees; provide better quality, better outcomes, more value, and better patient experiences</a:t>
            </a:r>
          </a:p>
          <a:p>
            <a:r>
              <a:rPr lang="en-US" dirty="0"/>
              <a:t>Providers want the following:</a:t>
            </a:r>
          </a:p>
          <a:p>
            <a:pPr lvl="1"/>
            <a:r>
              <a:rPr lang="en-US" dirty="0"/>
              <a:t>Simpler rules that govern the provision of health care</a:t>
            </a:r>
          </a:p>
          <a:p>
            <a:pPr lvl="1"/>
            <a:r>
              <a:rPr lang="en-US" dirty="0"/>
              <a:t>Fair opportunities to earn incomes that reflect their expertise and large investments in training</a:t>
            </a:r>
          </a:p>
        </p:txBody>
      </p:sp>
    </p:spTree>
    <p:extLst>
      <p:ext uri="{BB962C8B-B14F-4D97-AF65-F5344CB8AC3E}">
        <p14:creationId xmlns:p14="http://schemas.microsoft.com/office/powerpoint/2010/main" val="20192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E2385-281F-4A82-8889-AB42ECEBA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23D1AFE-8BB0-4018-B671-E4F4CBEC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29FA769-7743-4ACD-9815-D69338593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Employers</a:t>
            </a:r>
          </a:p>
          <a:p>
            <a:pPr lvl="1"/>
            <a:r>
              <a:rPr lang="en-US" dirty="0"/>
              <a:t>Most offer employees insurance as a </a:t>
            </a:r>
            <a:r>
              <a:rPr lang="en-US" dirty="0" smtClean="0"/>
              <a:t>benefit.</a:t>
            </a:r>
            <a:endParaRPr lang="en-US" dirty="0"/>
          </a:p>
          <a:p>
            <a:pPr lvl="1"/>
            <a:r>
              <a:rPr lang="en-US" dirty="0"/>
              <a:t>The cost of insurance is a cost of doing business; </a:t>
            </a:r>
            <a:r>
              <a:rPr lang="en-US" dirty="0" smtClean="0"/>
              <a:t>it can </a:t>
            </a:r>
            <a:r>
              <a:rPr lang="en-US" dirty="0"/>
              <a:t>greatly affect business </a:t>
            </a:r>
            <a:r>
              <a:rPr lang="en-US" dirty="0" smtClean="0"/>
              <a:t>profitability.</a:t>
            </a:r>
            <a:endParaRPr lang="en-US" dirty="0"/>
          </a:p>
          <a:p>
            <a:r>
              <a:rPr lang="en-US" dirty="0"/>
              <a:t>Employers want the following:</a:t>
            </a:r>
          </a:p>
          <a:p>
            <a:pPr lvl="1"/>
            <a:r>
              <a:rPr lang="en-US" dirty="0"/>
              <a:t>A slowdown in their health care cost responsibility</a:t>
            </a:r>
          </a:p>
          <a:p>
            <a:pPr lvl="1"/>
            <a:r>
              <a:rPr lang="en-US" dirty="0"/>
              <a:t>Healthy employees who are productive and who do not have to take time off from work because of illness</a:t>
            </a:r>
          </a:p>
          <a:p>
            <a:pPr lvl="1"/>
            <a:r>
              <a:rPr lang="en-US" dirty="0"/>
              <a:t>Some employers advocate for high-quality health care and for wellness and prevention programs</a:t>
            </a:r>
          </a:p>
        </p:txBody>
      </p:sp>
    </p:spTree>
    <p:extLst>
      <p:ext uri="{BB962C8B-B14F-4D97-AF65-F5344CB8AC3E}">
        <p14:creationId xmlns:p14="http://schemas.microsoft.com/office/powerpoint/2010/main" val="362673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17E44-F042-4EB7-88B4-BB36919D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0EF5C21-3AF9-48C6-A75A-DF156228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71F1D21-347B-464C-A322-477F39B65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Insurers</a:t>
            </a:r>
          </a:p>
          <a:p>
            <a:pPr lvl="1"/>
            <a:r>
              <a:rPr lang="en-US" dirty="0"/>
              <a:t>Act as the intermediary among payers, providers, and consumers to determine the kinds of health care covered by the employer’s insurance plan</a:t>
            </a:r>
          </a:p>
          <a:p>
            <a:pPr lvl="1"/>
            <a:r>
              <a:rPr lang="en-US" dirty="0"/>
              <a:t>Take some financial risk</a:t>
            </a:r>
          </a:p>
          <a:p>
            <a:pPr lvl="1"/>
            <a:r>
              <a:rPr lang="en-US" dirty="0"/>
              <a:t>Face pressure from other stakeholders</a:t>
            </a:r>
          </a:p>
          <a:p>
            <a:pPr lvl="1"/>
            <a:r>
              <a:rPr lang="en-US" dirty="0"/>
              <a:t>Existing payment approaches could compete with traditional insurance </a:t>
            </a:r>
            <a:r>
              <a:rPr lang="en-US" dirty="0" smtClean="0"/>
              <a:t>companies.</a:t>
            </a:r>
            <a:endParaRPr lang="en-US" dirty="0"/>
          </a:p>
          <a:p>
            <a:r>
              <a:rPr lang="en-US" dirty="0"/>
              <a:t>Insurers want the following:</a:t>
            </a:r>
          </a:p>
          <a:p>
            <a:pPr lvl="1"/>
            <a:r>
              <a:rPr lang="en-US" dirty="0"/>
              <a:t>To protect their role in the health sector</a:t>
            </a:r>
          </a:p>
          <a:p>
            <a:pPr lvl="1"/>
            <a:r>
              <a:rPr lang="en-US" dirty="0"/>
              <a:t>To expand their role by offering analytical services that can support higher-quality and more efficient delivery approaches</a:t>
            </a:r>
          </a:p>
        </p:txBody>
      </p:sp>
    </p:spTree>
    <p:extLst>
      <p:ext uri="{BB962C8B-B14F-4D97-AF65-F5344CB8AC3E}">
        <p14:creationId xmlns:p14="http://schemas.microsoft.com/office/powerpoint/2010/main" val="128892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1B12A-680A-44A4-8F68-4F9DF55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C2CDDF4-C98A-4015-9F16-5CBA738F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90F4B3-E5BD-4E15-8F91-575EA092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Public policy makers</a:t>
            </a:r>
          </a:p>
          <a:p>
            <a:pPr lvl="1"/>
            <a:r>
              <a:rPr lang="en-US" dirty="0"/>
              <a:t>Includes appointed public officials and elected politicians</a:t>
            </a:r>
          </a:p>
          <a:p>
            <a:pPr lvl="1"/>
            <a:r>
              <a:rPr lang="en-US" dirty="0"/>
              <a:t>Policy makers do not act as a single stakeholder </a:t>
            </a:r>
            <a:r>
              <a:rPr lang="en-US" dirty="0" smtClean="0"/>
              <a:t>group.</a:t>
            </a:r>
            <a:endParaRPr lang="en-US" dirty="0"/>
          </a:p>
          <a:p>
            <a:pPr lvl="1"/>
            <a:r>
              <a:rPr lang="en-US" dirty="0"/>
              <a:t>Various components of this group set agendas, which often conflict with one </a:t>
            </a:r>
            <a:r>
              <a:rPr lang="en-US" dirty="0" smtClean="0"/>
              <a:t>another.</a:t>
            </a:r>
            <a:endParaRPr lang="en-US" dirty="0"/>
          </a:p>
          <a:p>
            <a:pPr lvl="1"/>
            <a:r>
              <a:rPr lang="en-US" dirty="0"/>
              <a:t>Elected officials differ in views about how the health system should work and the role government should play in health </a:t>
            </a:r>
            <a:r>
              <a:rPr lang="en-US" dirty="0" smtClean="0"/>
              <a:t>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28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1B12A-680A-44A4-8F68-4F9DF55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C2CDDF4-C98A-4015-9F16-5CBA738F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90F4B3-E5BD-4E15-8F91-575EA092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policy makers want the following:</a:t>
            </a:r>
          </a:p>
          <a:p>
            <a:pPr lvl="1"/>
            <a:r>
              <a:rPr lang="en-US" dirty="0"/>
              <a:t>Slower inflation rates in the health sector</a:t>
            </a:r>
          </a:p>
          <a:p>
            <a:pPr lvl="1"/>
            <a:r>
              <a:rPr lang="en-US" dirty="0"/>
              <a:t>The use of state-of-the-art medical care and prevention interventions</a:t>
            </a:r>
          </a:p>
          <a:p>
            <a:pPr lvl="1"/>
            <a:r>
              <a:rPr lang="en-US" dirty="0"/>
              <a:t>High quality care and a better patient experience should be important concerns of health </a:t>
            </a:r>
            <a:r>
              <a:rPr lang="en-US" dirty="0" smtClean="0"/>
              <a:t>providers.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5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B3AF87-CB63-4238-857A-E842E59C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This Book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9220578-DDF1-4574-A731-A58C8C98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9017D0-2601-4B39-B951-5620EEDB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Part I: Health Policy</a:t>
            </a:r>
          </a:p>
          <a:p>
            <a:pPr lvl="1"/>
            <a:r>
              <a:rPr lang="en-US" sz="2400" dirty="0"/>
              <a:t>Current state of health care delivery</a:t>
            </a:r>
          </a:p>
          <a:p>
            <a:pPr lvl="1"/>
            <a:r>
              <a:rPr lang="en-US" sz="2400" dirty="0"/>
              <a:t>Charts depicting key statistics</a:t>
            </a:r>
          </a:p>
          <a:p>
            <a:pPr lvl="1"/>
            <a:r>
              <a:rPr lang="en-US" sz="2400" dirty="0"/>
              <a:t>Discussion of the important role of policy</a:t>
            </a:r>
          </a:p>
          <a:p>
            <a:pPr lvl="1"/>
            <a:r>
              <a:rPr lang="en-US" sz="2400" dirty="0"/>
              <a:t>Comparative analysis of health care delivery in other countries</a:t>
            </a:r>
          </a:p>
          <a:p>
            <a:r>
              <a:rPr lang="en-US" dirty="0"/>
              <a:t>Part II: Keeping Americans Healthy</a:t>
            </a:r>
          </a:p>
          <a:p>
            <a:pPr lvl="1"/>
            <a:r>
              <a:rPr lang="en-US" sz="2400" dirty="0"/>
              <a:t>Population health</a:t>
            </a:r>
          </a:p>
          <a:p>
            <a:pPr lvl="1"/>
            <a:r>
              <a:rPr lang="en-US" sz="2400" dirty="0"/>
              <a:t>Public health</a:t>
            </a:r>
          </a:p>
          <a:p>
            <a:pPr lvl="1"/>
            <a:r>
              <a:rPr lang="en-US" sz="2400" dirty="0"/>
              <a:t>Behavioral health</a:t>
            </a:r>
          </a:p>
          <a:p>
            <a:pPr lvl="1"/>
            <a:r>
              <a:rPr lang="en-US" sz="2400" dirty="0"/>
              <a:t>Health of vulnerable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5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B3AF87-CB63-4238-857A-E842E59CE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 of This </a:t>
            </a:r>
            <a:r>
              <a:rPr lang="en-US" dirty="0" smtClean="0"/>
              <a:t>Book (cont’d)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19220578-DDF1-4574-A731-A58C8C98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9017D0-2601-4B39-B951-5620EEDB0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Part III: Medical Care Delivery</a:t>
            </a:r>
          </a:p>
          <a:p>
            <a:pPr lvl="1"/>
            <a:r>
              <a:rPr lang="en-US" dirty="0"/>
              <a:t>Work force</a:t>
            </a:r>
          </a:p>
          <a:p>
            <a:pPr lvl="1"/>
            <a:r>
              <a:rPr lang="en-US" dirty="0"/>
              <a:t>Financing</a:t>
            </a:r>
          </a:p>
          <a:p>
            <a:pPr lvl="1"/>
            <a:r>
              <a:rPr lang="en-US" dirty="0"/>
              <a:t>Cost and value</a:t>
            </a:r>
          </a:p>
          <a:p>
            <a:pPr lvl="1"/>
            <a:r>
              <a:rPr lang="en-US" dirty="0"/>
              <a:t>Quality of care</a:t>
            </a:r>
          </a:p>
          <a:p>
            <a:pPr lvl="1"/>
            <a:r>
              <a:rPr lang="en-US" dirty="0"/>
              <a:t>Health care management and governance</a:t>
            </a:r>
          </a:p>
          <a:p>
            <a:pPr lvl="1"/>
            <a:r>
              <a:rPr lang="en-US" dirty="0"/>
              <a:t>Health information technology</a:t>
            </a:r>
          </a:p>
          <a:p>
            <a:r>
              <a:rPr lang="en-US" dirty="0"/>
              <a:t>Part IV: Future of U.S. Health Care</a:t>
            </a:r>
          </a:p>
          <a:p>
            <a:pPr lvl="1"/>
            <a:r>
              <a:rPr lang="en-US" dirty="0"/>
              <a:t>Summary of key ideas addressed</a:t>
            </a:r>
          </a:p>
          <a:p>
            <a:pPr lvl="1"/>
            <a:r>
              <a:rPr lang="en-US" dirty="0"/>
              <a:t>Look to the future about how </a:t>
            </a:r>
            <a:r>
              <a:rPr lang="en-US" dirty="0" smtClean="0"/>
              <a:t>changes </a:t>
            </a:r>
            <a:r>
              <a:rPr lang="en-US" dirty="0"/>
              <a:t>in the health system might play </a:t>
            </a:r>
            <a:r>
              <a:rPr lang="en-US" dirty="0" smtClean="0"/>
              <a:t>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3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5715000" cy="3657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Chapter 1:</a:t>
            </a:r>
            <a:r>
              <a:rPr lang="en-US" sz="36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The Challenge of Health Care Delivery and Health Policy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C0A33761-A731-43AB-859D-1EFD9BAFBF62}"/>
              </a:ext>
            </a:extLst>
          </p:cNvPr>
          <p:cNvCxnSpPr/>
          <p:nvPr/>
        </p:nvCxnSpPr>
        <p:spPr>
          <a:xfrm>
            <a:off x="609600" y="36576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2">
            <a:extLst>
              <a:ext uri="{FF2B5EF4-FFF2-40B4-BE49-F238E27FC236}">
                <a16:creationId xmlns="" xmlns:a16="http://schemas.microsoft.com/office/drawing/2014/main" id="{AD5811DC-7150-4CAD-99A8-99CD6230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2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1BE177-6BEB-4642-8824-C04491FBE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Good Health to American Life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65B9BF6-EEFC-4D8B-A842-9CB0EA6B9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3C9ABD6-40F5-4945-9B0E-74E58C631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Society should ensure an opportunity for “life, liberty, and the pursuit of </a:t>
            </a:r>
            <a:r>
              <a:rPr lang="en-US" dirty="0" smtClean="0"/>
              <a:t>happiness.”</a:t>
            </a:r>
            <a:endParaRPr lang="en-US" dirty="0"/>
          </a:p>
          <a:p>
            <a:r>
              <a:rPr lang="en-US" dirty="0"/>
              <a:t>Ensuring “life” is a core goal of the health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/>
              <a:t>Good health is necessary to do the following:</a:t>
            </a:r>
          </a:p>
          <a:p>
            <a:pPr lvl="1"/>
            <a:r>
              <a:rPr lang="en-US" dirty="0"/>
              <a:t>Live a vibrant, viable life</a:t>
            </a:r>
          </a:p>
          <a:p>
            <a:pPr lvl="1"/>
            <a:r>
              <a:rPr lang="en-US" dirty="0"/>
              <a:t>Participate in the political and social system</a:t>
            </a:r>
          </a:p>
          <a:p>
            <a:pPr lvl="1"/>
            <a:r>
              <a:rPr lang="en-US" dirty="0"/>
              <a:t>Work to support self and family</a:t>
            </a:r>
          </a:p>
          <a:p>
            <a:pPr lvl="1"/>
            <a:r>
              <a:rPr lang="en-US" dirty="0"/>
              <a:t>Pursue happiness and a good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6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39EDFA-0AA9-4216-ABB4-775ABCC9C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Good Health to American </a:t>
            </a:r>
            <a:r>
              <a:rPr lang="en-US" dirty="0" smtClean="0"/>
              <a:t>Life </a:t>
            </a:r>
            <a:r>
              <a:rPr lang="en-US" sz="4000" dirty="0" smtClean="0"/>
              <a:t>(cont’d)</a:t>
            </a:r>
            <a:endParaRPr lang="en-US" sz="4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6A4D1040-9CD6-49A1-9310-A3A8F57C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98050C-1C3E-4B73-BF64-4FA5421D3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300"/>
              </a:spcAft>
            </a:pPr>
            <a:r>
              <a:rPr lang="en-US" dirty="0"/>
              <a:t>History of research and investment in health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19th century: germ theory and sanitation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20th century: explosion of the science and art of medicine; large, complex health enterprise developed and continues to evolve</a:t>
            </a:r>
          </a:p>
          <a:p>
            <a:pPr>
              <a:spcAft>
                <a:spcPts val="300"/>
              </a:spcAft>
            </a:pPr>
            <a:r>
              <a:rPr lang="en-US" dirty="0"/>
              <a:t>Today: health care as an enterprise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Altruistic-oriented set of providers and activities + huge industry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~20% of our economic resources are devoted to medical care and health promotion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11% of all U.S. jobs are in the health sector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Sizable share of our income is spent on the health care we need (e.g., taxes, foregone wages, sizable out-of-pocket expenses)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4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F014E-FCC6-41B6-AEAA-42E3DB1FD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Characteristics of the </a:t>
            </a:r>
            <a:br>
              <a:rPr lang="en-US" dirty="0"/>
            </a:br>
            <a:r>
              <a:rPr lang="en-US" dirty="0"/>
              <a:t>U.S. Health Care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444E1425-8337-49C8-BCE7-4321A5127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686ABED-D065-42E8-A1EA-28BED7BF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Health-related activities are not ordered or organized as a single </a:t>
            </a:r>
            <a:r>
              <a:rPr lang="en-US" dirty="0" smtClean="0"/>
              <a:t>enterprise.</a:t>
            </a:r>
            <a:endParaRPr lang="en-US" dirty="0"/>
          </a:p>
          <a:p>
            <a:r>
              <a:rPr lang="en-US" dirty="0"/>
              <a:t>Actors and organizations work </a:t>
            </a:r>
            <a:r>
              <a:rPr lang="en-US" dirty="0" smtClean="0"/>
              <a:t>independently.</a:t>
            </a:r>
            <a:endParaRPr lang="en-US" dirty="0"/>
          </a:p>
          <a:p>
            <a:r>
              <a:rPr lang="en-US" dirty="0"/>
              <a:t>Little coordination to make contributions to improving health status</a:t>
            </a:r>
          </a:p>
          <a:p>
            <a:r>
              <a:rPr lang="en-US" dirty="0"/>
              <a:t>System continues to evolve haphazardly</a:t>
            </a:r>
          </a:p>
          <a:p>
            <a:pPr lvl="1"/>
            <a:r>
              <a:rPr lang="en-US" dirty="0"/>
              <a:t>Shaped more by economic incentives than by logical design</a:t>
            </a:r>
          </a:p>
          <a:p>
            <a:r>
              <a:rPr lang="en-US" dirty="0"/>
              <a:t>Clear difference between health maintenance and restoring health</a:t>
            </a:r>
          </a:p>
          <a:p>
            <a:pPr lvl="1"/>
            <a:r>
              <a:rPr lang="en-US" dirty="0"/>
              <a:t>Medical care system cares for people even if restoring health is impossible</a:t>
            </a:r>
          </a:p>
          <a:p>
            <a:r>
              <a:rPr lang="en-US" dirty="0"/>
              <a:t>Economic and social determinants of health</a:t>
            </a:r>
          </a:p>
        </p:txBody>
      </p:sp>
    </p:spTree>
    <p:extLst>
      <p:ext uri="{BB962C8B-B14F-4D97-AF65-F5344CB8AC3E}">
        <p14:creationId xmlns:p14="http://schemas.microsoft.com/office/powerpoint/2010/main" val="330187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266F1D-37F9-45F3-A8AA-0C12E3E4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Defining Characteristics of the </a:t>
            </a:r>
            <a:br>
              <a:rPr lang="en-US" dirty="0"/>
            </a:br>
            <a:r>
              <a:rPr lang="en-US" dirty="0"/>
              <a:t>U.S. Health Care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CEE43CC-54BF-4141-9D1D-CED3C4A3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4850B6E-66A5-446A-AE49-F57144509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Additional key characteristics:</a:t>
            </a:r>
          </a:p>
          <a:p>
            <a:r>
              <a:rPr lang="en-US" dirty="0"/>
              <a:t>Importance of organizations in delivering care</a:t>
            </a:r>
          </a:p>
          <a:p>
            <a:r>
              <a:rPr lang="en-US" dirty="0"/>
              <a:t>Role of professionals in running our system</a:t>
            </a:r>
          </a:p>
          <a:p>
            <a:r>
              <a:rPr lang="en-US" dirty="0"/>
              <a:t>Emergence of new medical technology, smartphones, big data, and new pharmaceuticals</a:t>
            </a:r>
          </a:p>
          <a:p>
            <a:r>
              <a:rPr lang="en-US" dirty="0"/>
              <a:t>Tension between “the free market” and “governmental control”</a:t>
            </a:r>
          </a:p>
          <a:p>
            <a:r>
              <a:rPr lang="en-US" dirty="0"/>
              <a:t>Dysfunctional payment system</a:t>
            </a:r>
          </a:p>
          <a:p>
            <a:pPr lvl="1"/>
            <a:r>
              <a:rPr lang="en-US" dirty="0"/>
              <a:t>Fee-for-service system</a:t>
            </a:r>
          </a:p>
          <a:p>
            <a:pPr lvl="1"/>
            <a:r>
              <a:rPr lang="en-US" dirty="0"/>
              <a:t>Increasing use of payment approaches that reward valued services</a:t>
            </a:r>
          </a:p>
        </p:txBody>
      </p:sp>
    </p:spTree>
    <p:extLst>
      <p:ext uri="{BB962C8B-B14F-4D97-AF65-F5344CB8AC3E}">
        <p14:creationId xmlns:p14="http://schemas.microsoft.com/office/powerpoint/2010/main" val="1991869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3B2A5F-FE9C-4C7B-96D9-5635F2018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Issues and Concerns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8EF116A-0BFB-497B-B28E-11C82C2E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AC3A1C6-8F9D-44C7-9BE2-425ECA9A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Seven overarching themes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/>
              <a:t>Improving </a:t>
            </a:r>
            <a:r>
              <a:rPr lang="en-US" sz="2600" dirty="0" smtClean="0"/>
              <a:t>quality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 smtClean="0"/>
              <a:t>Improving </a:t>
            </a:r>
            <a:r>
              <a:rPr lang="en-US" sz="2600" dirty="0"/>
              <a:t>access and </a:t>
            </a:r>
            <a:r>
              <a:rPr lang="en-US" sz="2600" dirty="0" smtClean="0"/>
              <a:t>coverage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 smtClean="0"/>
              <a:t>Slowing </a:t>
            </a:r>
            <a:r>
              <a:rPr lang="en-US" sz="2600" dirty="0"/>
              <a:t>growth of health care </a:t>
            </a:r>
            <a:r>
              <a:rPr lang="en-US" sz="2600" dirty="0" smtClean="0"/>
              <a:t>expenditures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 smtClean="0"/>
              <a:t>Encouraging </a:t>
            </a:r>
            <a:r>
              <a:rPr lang="en-US" sz="2600" dirty="0"/>
              <a:t>healthy </a:t>
            </a:r>
            <a:r>
              <a:rPr lang="en-US" sz="2600" dirty="0" smtClean="0"/>
              <a:t>behavior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 smtClean="0"/>
              <a:t>Improving </a:t>
            </a:r>
            <a:r>
              <a:rPr lang="en-US" sz="2600" dirty="0"/>
              <a:t>the public health </a:t>
            </a:r>
            <a:r>
              <a:rPr lang="en-US" sz="2600" dirty="0" smtClean="0"/>
              <a:t>system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 smtClean="0"/>
              <a:t>Improving </a:t>
            </a:r>
            <a:r>
              <a:rPr lang="en-US" sz="2600" dirty="0"/>
              <a:t>the coordination, transparency, and accountability of medical </a:t>
            </a:r>
            <a:r>
              <a:rPr lang="en-US" sz="2600" dirty="0" smtClean="0"/>
              <a:t>care</a:t>
            </a:r>
          </a:p>
          <a:p>
            <a:pPr marL="798513" lvl="1" indent="-341313">
              <a:buFont typeface="+mj-lt"/>
              <a:buAutoNum type="arabicParenR"/>
            </a:pPr>
            <a:r>
              <a:rPr lang="en-US" sz="2600" dirty="0" smtClean="0"/>
              <a:t>Addressing </a:t>
            </a:r>
            <a:r>
              <a:rPr lang="en-US" sz="2600" dirty="0"/>
              <a:t>inequalities in access and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77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7A9DCA-D295-490C-B50C-1EE2F725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6E4EE06-4E10-4698-BE4D-E46D591A3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0C432CEB-74CB-46C9-A2E1-49657F710A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160891"/>
              </p:ext>
            </p:extLst>
          </p:nvPr>
        </p:nvGraphicFramePr>
        <p:xfrm>
          <a:off x="292906" y="1524000"/>
          <a:ext cx="7022293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03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FBA1F9-77FB-4F22-A6D5-13F61CCE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Stakeholders Influencing the Health System (cont’d)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F845C916-48D1-414E-9B41-33E5F354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879F6E02-108D-42AB-B1DC-557C8C843D7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86CA646-3BE7-4AD4-8017-1E8856FC9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Individuals</a:t>
            </a:r>
          </a:p>
          <a:p>
            <a:pPr lvl="1"/>
            <a:r>
              <a:rPr lang="en-US" dirty="0"/>
              <a:t>Should be at center of the health system</a:t>
            </a:r>
          </a:p>
          <a:p>
            <a:pPr lvl="1"/>
            <a:r>
              <a:rPr lang="en-US" dirty="0"/>
              <a:t>Are often bystanders in decisions affecting their own health care and payment issues</a:t>
            </a:r>
          </a:p>
          <a:p>
            <a:pPr lvl="1"/>
            <a:r>
              <a:rPr lang="en-US" dirty="0"/>
              <a:t>Can be influential when there is widespread dissatisfaction</a:t>
            </a:r>
          </a:p>
          <a:p>
            <a:pPr lvl="1"/>
            <a:r>
              <a:rPr lang="en-US" dirty="0"/>
              <a:t>Need to be at the center of health care choices</a:t>
            </a:r>
          </a:p>
          <a:p>
            <a:pPr lvl="1"/>
            <a:r>
              <a:rPr lang="en-US" dirty="0"/>
              <a:t>Need to understand their role in behavioral choices that determine their health status</a:t>
            </a:r>
          </a:p>
          <a:p>
            <a:r>
              <a:rPr lang="en-US" dirty="0"/>
              <a:t>Individuals want the following:</a:t>
            </a:r>
          </a:p>
          <a:p>
            <a:pPr lvl="1"/>
            <a:r>
              <a:rPr lang="en-US" dirty="0"/>
              <a:t>Access to quality and affordable health care for self and family, to be treated well by providers, and to have a good experience when care is needed</a:t>
            </a:r>
          </a:p>
        </p:txBody>
      </p:sp>
    </p:spTree>
    <p:extLst>
      <p:ext uri="{BB962C8B-B14F-4D97-AF65-F5344CB8AC3E}">
        <p14:creationId xmlns:p14="http://schemas.microsoft.com/office/powerpoint/2010/main" val="147984415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1043</Words>
  <Application>Microsoft Macintosh PowerPoint</Application>
  <PresentationFormat>On-screen Show (4:3)</PresentationFormat>
  <Paragraphs>138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2_Office Theme</vt:lpstr>
      <vt:lpstr>Health Care Delivery  in the United States PowerPoints to Accompany Health Care Delivery  in the United States 12th Edition</vt:lpstr>
      <vt:lpstr>Chapter 1:  The Challenge of Health Care Delivery and Health Policy  </vt:lpstr>
      <vt:lpstr>The Importance of Good Health to American Life</vt:lpstr>
      <vt:lpstr>The Importance of Good Health to American Life (cont’d)</vt:lpstr>
      <vt:lpstr>Defining Characteristics of the  U.S. Health Care System</vt:lpstr>
      <vt:lpstr>Defining Characteristics of the  U.S. Health Care System (cont’d)</vt:lpstr>
      <vt:lpstr>Major Issues and Concerns</vt:lpstr>
      <vt:lpstr>Key Stakeholders Influencing the Health System</vt:lpstr>
      <vt:lpstr>Key Stakeholders Influencing the Health System (cont’d)</vt:lpstr>
      <vt:lpstr>Key Stakeholders Influencing the Health System (cont’d)</vt:lpstr>
      <vt:lpstr>Key Stakeholders Influencing the Health System (cont’d)</vt:lpstr>
      <vt:lpstr>Key Stakeholders Influencing the Health System (cont’d)</vt:lpstr>
      <vt:lpstr>Key Stakeholders Influencing the Health System (cont’d)</vt:lpstr>
      <vt:lpstr>Key Stakeholders Influencing the Health System (cont’d)</vt:lpstr>
      <vt:lpstr>Organization of This Book</vt:lpstr>
      <vt:lpstr>Organization of This Book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CH_01_Health Care Delivery 12 Ed</dc:title>
  <dc:creator/>
  <cp:lastModifiedBy/>
  <cp:revision>1</cp:revision>
  <dcterms:created xsi:type="dcterms:W3CDTF">2019-01-11T15:40:09Z</dcterms:created>
  <dcterms:modified xsi:type="dcterms:W3CDTF">2023-01-03T06:03:36Z</dcterms:modified>
</cp:coreProperties>
</file>